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7"/>
  </p:notesMasterIdLst>
  <p:handoutMasterIdLst>
    <p:handoutMasterId r:id="rId48"/>
  </p:handoutMasterIdLst>
  <p:sldIdLst>
    <p:sldId id="256" r:id="rId8"/>
    <p:sldId id="257" r:id="rId9"/>
    <p:sldId id="270" r:id="rId10"/>
    <p:sldId id="271" r:id="rId11"/>
    <p:sldId id="272" r:id="rId12"/>
    <p:sldId id="273" r:id="rId13"/>
    <p:sldId id="274" r:id="rId14"/>
    <p:sldId id="275" r:id="rId15"/>
    <p:sldId id="276" r:id="rId16"/>
    <p:sldId id="277" r:id="rId17"/>
    <p:sldId id="278" r:id="rId18"/>
    <p:sldId id="279" r:id="rId19"/>
    <p:sldId id="291" r:id="rId20"/>
    <p:sldId id="292" r:id="rId21"/>
    <p:sldId id="293" r:id="rId22"/>
    <p:sldId id="294" r:id="rId23"/>
    <p:sldId id="295" r:id="rId24"/>
    <p:sldId id="296" r:id="rId25"/>
    <p:sldId id="297" r:id="rId26"/>
    <p:sldId id="298" r:id="rId27"/>
    <p:sldId id="299" r:id="rId28"/>
    <p:sldId id="282" r:id="rId29"/>
    <p:sldId id="283" r:id="rId30"/>
    <p:sldId id="284" r:id="rId31"/>
    <p:sldId id="285" r:id="rId32"/>
    <p:sldId id="286" r:id="rId33"/>
    <p:sldId id="287" r:id="rId34"/>
    <p:sldId id="288" r:id="rId35"/>
    <p:sldId id="259" r:id="rId36"/>
    <p:sldId id="260" r:id="rId37"/>
    <p:sldId id="261" r:id="rId38"/>
    <p:sldId id="262" r:id="rId39"/>
    <p:sldId id="263" r:id="rId40"/>
    <p:sldId id="264" r:id="rId41"/>
    <p:sldId id="265" r:id="rId42"/>
    <p:sldId id="266" r:id="rId43"/>
    <p:sldId id="267" r:id="rId44"/>
    <p:sldId id="268" r:id="rId45"/>
    <p:sldId id="258" r:id="rId4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F2A"/>
    <a:srgbClr val="5E1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4CCAB-C4B0-4BB2-B002-70FBE5A59E2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CBEBCC8-2B75-4147-9A5F-3281AADF47BF}">
      <dgm:prSet phldrT="[Text]" custT="1"/>
      <dgm:spPr>
        <a:solidFill>
          <a:schemeClr val="tx1"/>
        </a:solidFill>
      </dgm:spPr>
      <dgm:t>
        <a:bodyPr/>
        <a:lstStyle/>
        <a:p>
          <a:r>
            <a:rPr lang="en-US" sz="2000" b="1" dirty="0" smtClean="0">
              <a:latin typeface="Gill Sans MT" panose="020B0502020104020203" pitchFamily="34" charset="0"/>
            </a:rPr>
            <a:t>IDENTIFY</a:t>
          </a:r>
          <a:endParaRPr lang="en-US" sz="2000" b="1" dirty="0">
            <a:latin typeface="Gill Sans MT" panose="020B0502020104020203" pitchFamily="34" charset="0"/>
          </a:endParaRPr>
        </a:p>
      </dgm:t>
    </dgm:pt>
    <dgm:pt modelId="{0064C451-CA1A-40F7-8A43-B8802A638D66}" type="parTrans" cxnId="{9F5920C5-C7A1-414B-898B-FC068F4D1FEF}">
      <dgm:prSet/>
      <dgm:spPr/>
      <dgm:t>
        <a:bodyPr/>
        <a:lstStyle/>
        <a:p>
          <a:endParaRPr lang="en-US"/>
        </a:p>
      </dgm:t>
    </dgm:pt>
    <dgm:pt modelId="{CF5108EC-838C-4712-955D-BE55F33E0D7E}" type="sibTrans" cxnId="{9F5920C5-C7A1-414B-898B-FC068F4D1FEF}">
      <dgm:prSet/>
      <dgm:spPr/>
      <dgm:t>
        <a:bodyPr/>
        <a:lstStyle/>
        <a:p>
          <a:endParaRPr lang="en-US"/>
        </a:p>
      </dgm:t>
    </dgm:pt>
    <dgm:pt modelId="{8D659190-BD40-4DEB-90AF-CFDB8DEB20A8}">
      <dgm:prSet phldrT="[Text]" custT="1"/>
      <dgm:spPr>
        <a:solidFill>
          <a:schemeClr val="tx1"/>
        </a:solidFill>
      </dgm:spPr>
      <dgm:t>
        <a:bodyPr/>
        <a:lstStyle/>
        <a:p>
          <a:r>
            <a:rPr lang="en-US" sz="2000" b="1" dirty="0" smtClean="0">
              <a:latin typeface="Gill Sans MT" panose="020B0502020104020203" pitchFamily="34" charset="0"/>
            </a:rPr>
            <a:t>INTRODUCE</a:t>
          </a:r>
          <a:endParaRPr lang="en-US" sz="2000" b="1" dirty="0">
            <a:latin typeface="Gill Sans MT" panose="020B0502020104020203" pitchFamily="34" charset="0"/>
          </a:endParaRPr>
        </a:p>
      </dgm:t>
    </dgm:pt>
    <dgm:pt modelId="{EF79464E-68DE-4A09-A870-5509D875E322}" type="parTrans" cxnId="{DF8653F8-92A4-4914-99EC-81E1332E6471}">
      <dgm:prSet/>
      <dgm:spPr/>
      <dgm:t>
        <a:bodyPr/>
        <a:lstStyle/>
        <a:p>
          <a:endParaRPr lang="en-US"/>
        </a:p>
      </dgm:t>
    </dgm:pt>
    <dgm:pt modelId="{0BD2D5DC-3B8A-4C75-B739-08D7B9077AF6}" type="sibTrans" cxnId="{DF8653F8-92A4-4914-99EC-81E1332E6471}">
      <dgm:prSet/>
      <dgm:spPr/>
      <dgm:t>
        <a:bodyPr/>
        <a:lstStyle/>
        <a:p>
          <a:endParaRPr lang="en-US"/>
        </a:p>
      </dgm:t>
    </dgm:pt>
    <dgm:pt modelId="{0BE07152-7795-444B-BB28-B0183B874382}">
      <dgm:prSet phldrT="[Text]" custT="1"/>
      <dgm:spPr>
        <a:solidFill>
          <a:schemeClr val="tx1"/>
        </a:solidFill>
      </dgm:spPr>
      <dgm:t>
        <a:bodyPr/>
        <a:lstStyle/>
        <a:p>
          <a:r>
            <a:rPr lang="en-US" sz="2000" b="1" dirty="0" smtClean="0">
              <a:latin typeface="Gill Sans MT" panose="020B0502020104020203" pitchFamily="34" charset="0"/>
            </a:rPr>
            <a:t>IMPLEMENT</a:t>
          </a:r>
          <a:endParaRPr lang="en-US" sz="2000" b="1" dirty="0">
            <a:latin typeface="Gill Sans MT" panose="020B0502020104020203" pitchFamily="34" charset="0"/>
          </a:endParaRPr>
        </a:p>
      </dgm:t>
    </dgm:pt>
    <dgm:pt modelId="{2102264E-8DD6-488C-B37C-D72931A5E2AE}" type="parTrans" cxnId="{710F6466-EA2F-46D5-A64F-24CC336583F1}">
      <dgm:prSet/>
      <dgm:spPr/>
      <dgm:t>
        <a:bodyPr/>
        <a:lstStyle/>
        <a:p>
          <a:endParaRPr lang="en-US"/>
        </a:p>
      </dgm:t>
    </dgm:pt>
    <dgm:pt modelId="{1B78700A-E4C5-4BB1-A1A6-C8ADCBF4D86B}" type="sibTrans" cxnId="{710F6466-EA2F-46D5-A64F-24CC336583F1}">
      <dgm:prSet/>
      <dgm:spPr/>
      <dgm:t>
        <a:bodyPr/>
        <a:lstStyle/>
        <a:p>
          <a:endParaRPr lang="en-US"/>
        </a:p>
      </dgm:t>
    </dgm:pt>
    <dgm:pt modelId="{853D2B9E-FFE9-4517-AB86-B520F917D370}">
      <dgm:prSet custT="1"/>
      <dgm:spPr>
        <a:solidFill>
          <a:schemeClr val="tx1"/>
        </a:solidFill>
      </dgm:spPr>
      <dgm:t>
        <a:bodyPr/>
        <a:lstStyle/>
        <a:p>
          <a:r>
            <a:rPr lang="en-US" sz="2000" b="1" dirty="0" smtClean="0">
              <a:latin typeface="Gill Sans MT" panose="020B0502020104020203" pitchFamily="34" charset="0"/>
            </a:rPr>
            <a:t>ENSURE</a:t>
          </a:r>
          <a:endParaRPr lang="en-US" sz="2000" b="1" dirty="0">
            <a:latin typeface="Gill Sans MT" panose="020B0502020104020203" pitchFamily="34" charset="0"/>
          </a:endParaRPr>
        </a:p>
      </dgm:t>
    </dgm:pt>
    <dgm:pt modelId="{B256A8FF-0F32-4DAF-A541-1B2135BD8434}" type="parTrans" cxnId="{F6E8F102-F991-4157-8830-4FE1E6738E68}">
      <dgm:prSet/>
      <dgm:spPr/>
      <dgm:t>
        <a:bodyPr/>
        <a:lstStyle/>
        <a:p>
          <a:endParaRPr lang="en-US"/>
        </a:p>
      </dgm:t>
    </dgm:pt>
    <dgm:pt modelId="{AFEE3408-DD87-465E-8C0B-68B2A16E8A4E}" type="sibTrans" cxnId="{F6E8F102-F991-4157-8830-4FE1E6738E68}">
      <dgm:prSet/>
      <dgm:spPr/>
      <dgm:t>
        <a:bodyPr/>
        <a:lstStyle/>
        <a:p>
          <a:endParaRPr lang="en-US"/>
        </a:p>
      </dgm:t>
    </dgm:pt>
    <dgm:pt modelId="{031BEE8D-8340-4BA9-B7AD-F9597652154C}" type="pres">
      <dgm:prSet presAssocID="{3C24CCAB-C4B0-4BB2-B002-70FBE5A59E20}" presName="CompostProcess" presStyleCnt="0">
        <dgm:presLayoutVars>
          <dgm:dir/>
          <dgm:resizeHandles val="exact"/>
        </dgm:presLayoutVars>
      </dgm:prSet>
      <dgm:spPr/>
      <dgm:t>
        <a:bodyPr/>
        <a:lstStyle/>
        <a:p>
          <a:endParaRPr lang="en-US"/>
        </a:p>
      </dgm:t>
    </dgm:pt>
    <dgm:pt modelId="{E955020A-97BD-4A75-BE7C-2F081EF5BC58}" type="pres">
      <dgm:prSet presAssocID="{3C24CCAB-C4B0-4BB2-B002-70FBE5A59E20}" presName="arrow" presStyleLbl="bgShp" presStyleIdx="0" presStyleCnt="1" custScaleX="117647" custLinFactNeighborX="300" custLinFactNeighborY="-15739"/>
      <dgm:spPr>
        <a:solidFill>
          <a:srgbClr val="74C7B8"/>
        </a:solidFill>
        <a:ln>
          <a:solidFill>
            <a:schemeClr val="bg1">
              <a:lumMod val="50000"/>
            </a:schemeClr>
          </a:solidFill>
        </a:ln>
      </dgm:spPr>
      <dgm:t>
        <a:bodyPr/>
        <a:lstStyle/>
        <a:p>
          <a:endParaRPr lang="en-US"/>
        </a:p>
      </dgm:t>
    </dgm:pt>
    <dgm:pt modelId="{346A6A69-87B2-42A5-9D06-A1FFF1738B67}" type="pres">
      <dgm:prSet presAssocID="{3C24CCAB-C4B0-4BB2-B002-70FBE5A59E20}" presName="linearProcess" presStyleCnt="0"/>
      <dgm:spPr/>
    </dgm:pt>
    <dgm:pt modelId="{227BAB36-DDA3-4EF4-B74C-9A89E345FD41}" type="pres">
      <dgm:prSet presAssocID="{ACBEBCC8-2B75-4147-9A5F-3281AADF47BF}" presName="textNode" presStyleLbl="node1" presStyleIdx="0" presStyleCnt="4">
        <dgm:presLayoutVars>
          <dgm:bulletEnabled val="1"/>
        </dgm:presLayoutVars>
      </dgm:prSet>
      <dgm:spPr/>
      <dgm:t>
        <a:bodyPr/>
        <a:lstStyle/>
        <a:p>
          <a:endParaRPr lang="en-US"/>
        </a:p>
      </dgm:t>
    </dgm:pt>
    <dgm:pt modelId="{9C43F927-A6C0-48BC-9795-2FC57584EF4E}" type="pres">
      <dgm:prSet presAssocID="{CF5108EC-838C-4712-955D-BE55F33E0D7E}" presName="sibTrans" presStyleCnt="0"/>
      <dgm:spPr/>
    </dgm:pt>
    <dgm:pt modelId="{2151010E-F010-473E-A139-6FBE79F1D19E}" type="pres">
      <dgm:prSet presAssocID="{8D659190-BD40-4DEB-90AF-CFDB8DEB20A8}" presName="textNode" presStyleLbl="node1" presStyleIdx="1" presStyleCnt="4">
        <dgm:presLayoutVars>
          <dgm:bulletEnabled val="1"/>
        </dgm:presLayoutVars>
      </dgm:prSet>
      <dgm:spPr/>
      <dgm:t>
        <a:bodyPr/>
        <a:lstStyle/>
        <a:p>
          <a:endParaRPr lang="en-US"/>
        </a:p>
      </dgm:t>
    </dgm:pt>
    <dgm:pt modelId="{4AABB758-1CAD-4B17-A17B-B92780BE6EE3}" type="pres">
      <dgm:prSet presAssocID="{0BD2D5DC-3B8A-4C75-B739-08D7B9077AF6}" presName="sibTrans" presStyleCnt="0"/>
      <dgm:spPr/>
    </dgm:pt>
    <dgm:pt modelId="{C4A42015-6E9D-4B57-975A-2E76C39AC48C}" type="pres">
      <dgm:prSet presAssocID="{0BE07152-7795-444B-BB28-B0183B874382}" presName="textNode" presStyleLbl="node1" presStyleIdx="2" presStyleCnt="4">
        <dgm:presLayoutVars>
          <dgm:bulletEnabled val="1"/>
        </dgm:presLayoutVars>
      </dgm:prSet>
      <dgm:spPr/>
      <dgm:t>
        <a:bodyPr/>
        <a:lstStyle/>
        <a:p>
          <a:endParaRPr lang="en-US"/>
        </a:p>
      </dgm:t>
    </dgm:pt>
    <dgm:pt modelId="{704F4FE0-2A4E-4B84-BEC0-24B851DCC41D}" type="pres">
      <dgm:prSet presAssocID="{1B78700A-E4C5-4BB1-A1A6-C8ADCBF4D86B}" presName="sibTrans" presStyleCnt="0"/>
      <dgm:spPr/>
    </dgm:pt>
    <dgm:pt modelId="{9E08436D-EA81-4157-91B7-5936EDDBA3EC}" type="pres">
      <dgm:prSet presAssocID="{853D2B9E-FFE9-4517-AB86-B520F917D370}" presName="textNode" presStyleLbl="node1" presStyleIdx="3" presStyleCnt="4">
        <dgm:presLayoutVars>
          <dgm:bulletEnabled val="1"/>
        </dgm:presLayoutVars>
      </dgm:prSet>
      <dgm:spPr/>
      <dgm:t>
        <a:bodyPr/>
        <a:lstStyle/>
        <a:p>
          <a:endParaRPr lang="en-US"/>
        </a:p>
      </dgm:t>
    </dgm:pt>
  </dgm:ptLst>
  <dgm:cxnLst>
    <dgm:cxn modelId="{E3A0CD1B-706E-4EAA-BE94-6FC48111677F}" type="presOf" srcId="{8D659190-BD40-4DEB-90AF-CFDB8DEB20A8}" destId="{2151010E-F010-473E-A139-6FBE79F1D19E}" srcOrd="0" destOrd="0" presId="urn:microsoft.com/office/officeart/2005/8/layout/hProcess9"/>
    <dgm:cxn modelId="{710F6466-EA2F-46D5-A64F-24CC336583F1}" srcId="{3C24CCAB-C4B0-4BB2-B002-70FBE5A59E20}" destId="{0BE07152-7795-444B-BB28-B0183B874382}" srcOrd="2" destOrd="0" parTransId="{2102264E-8DD6-488C-B37C-D72931A5E2AE}" sibTransId="{1B78700A-E4C5-4BB1-A1A6-C8ADCBF4D86B}"/>
    <dgm:cxn modelId="{F6E8F102-F991-4157-8830-4FE1E6738E68}" srcId="{3C24CCAB-C4B0-4BB2-B002-70FBE5A59E20}" destId="{853D2B9E-FFE9-4517-AB86-B520F917D370}" srcOrd="3" destOrd="0" parTransId="{B256A8FF-0F32-4DAF-A541-1B2135BD8434}" sibTransId="{AFEE3408-DD87-465E-8C0B-68B2A16E8A4E}"/>
    <dgm:cxn modelId="{5C223964-BF04-4560-863A-932D5209C8B2}" type="presOf" srcId="{ACBEBCC8-2B75-4147-9A5F-3281AADF47BF}" destId="{227BAB36-DDA3-4EF4-B74C-9A89E345FD41}" srcOrd="0" destOrd="0" presId="urn:microsoft.com/office/officeart/2005/8/layout/hProcess9"/>
    <dgm:cxn modelId="{DF8653F8-92A4-4914-99EC-81E1332E6471}" srcId="{3C24CCAB-C4B0-4BB2-B002-70FBE5A59E20}" destId="{8D659190-BD40-4DEB-90AF-CFDB8DEB20A8}" srcOrd="1" destOrd="0" parTransId="{EF79464E-68DE-4A09-A870-5509D875E322}" sibTransId="{0BD2D5DC-3B8A-4C75-B739-08D7B9077AF6}"/>
    <dgm:cxn modelId="{96B40121-40C0-4FDB-B9A5-2F1D00C47073}" type="presOf" srcId="{0BE07152-7795-444B-BB28-B0183B874382}" destId="{C4A42015-6E9D-4B57-975A-2E76C39AC48C}" srcOrd="0" destOrd="0" presId="urn:microsoft.com/office/officeart/2005/8/layout/hProcess9"/>
    <dgm:cxn modelId="{AC7FE3DF-BFBE-4032-9D8F-A776B403E072}" type="presOf" srcId="{853D2B9E-FFE9-4517-AB86-B520F917D370}" destId="{9E08436D-EA81-4157-91B7-5936EDDBA3EC}" srcOrd="0" destOrd="0" presId="urn:microsoft.com/office/officeart/2005/8/layout/hProcess9"/>
    <dgm:cxn modelId="{9F5920C5-C7A1-414B-898B-FC068F4D1FEF}" srcId="{3C24CCAB-C4B0-4BB2-B002-70FBE5A59E20}" destId="{ACBEBCC8-2B75-4147-9A5F-3281AADF47BF}" srcOrd="0" destOrd="0" parTransId="{0064C451-CA1A-40F7-8A43-B8802A638D66}" sibTransId="{CF5108EC-838C-4712-955D-BE55F33E0D7E}"/>
    <dgm:cxn modelId="{81F4A622-192D-4B51-8D03-64728016D3D0}" type="presOf" srcId="{3C24CCAB-C4B0-4BB2-B002-70FBE5A59E20}" destId="{031BEE8D-8340-4BA9-B7AD-F9597652154C}" srcOrd="0" destOrd="0" presId="urn:microsoft.com/office/officeart/2005/8/layout/hProcess9"/>
    <dgm:cxn modelId="{8982294D-5DA0-4508-A874-4C9F981DC663}" type="presParOf" srcId="{031BEE8D-8340-4BA9-B7AD-F9597652154C}" destId="{E955020A-97BD-4A75-BE7C-2F081EF5BC58}" srcOrd="0" destOrd="0" presId="urn:microsoft.com/office/officeart/2005/8/layout/hProcess9"/>
    <dgm:cxn modelId="{CB17FADF-1B74-4717-A06D-E72232236014}" type="presParOf" srcId="{031BEE8D-8340-4BA9-B7AD-F9597652154C}" destId="{346A6A69-87B2-42A5-9D06-A1FFF1738B67}" srcOrd="1" destOrd="0" presId="urn:microsoft.com/office/officeart/2005/8/layout/hProcess9"/>
    <dgm:cxn modelId="{1060A71F-F9AB-46B2-8F4D-2F1E79C180C2}" type="presParOf" srcId="{346A6A69-87B2-42A5-9D06-A1FFF1738B67}" destId="{227BAB36-DDA3-4EF4-B74C-9A89E345FD41}" srcOrd="0" destOrd="0" presId="urn:microsoft.com/office/officeart/2005/8/layout/hProcess9"/>
    <dgm:cxn modelId="{7349A8D8-5D23-4FB7-858D-031F81A533F0}" type="presParOf" srcId="{346A6A69-87B2-42A5-9D06-A1FFF1738B67}" destId="{9C43F927-A6C0-48BC-9795-2FC57584EF4E}" srcOrd="1" destOrd="0" presId="urn:microsoft.com/office/officeart/2005/8/layout/hProcess9"/>
    <dgm:cxn modelId="{585B120E-6BAB-4EAA-9549-498DC2EDE7D3}" type="presParOf" srcId="{346A6A69-87B2-42A5-9D06-A1FFF1738B67}" destId="{2151010E-F010-473E-A139-6FBE79F1D19E}" srcOrd="2" destOrd="0" presId="urn:microsoft.com/office/officeart/2005/8/layout/hProcess9"/>
    <dgm:cxn modelId="{643403CF-C0A2-494A-944E-6A4D32FC802A}" type="presParOf" srcId="{346A6A69-87B2-42A5-9D06-A1FFF1738B67}" destId="{4AABB758-1CAD-4B17-A17B-B92780BE6EE3}" srcOrd="3" destOrd="0" presId="urn:microsoft.com/office/officeart/2005/8/layout/hProcess9"/>
    <dgm:cxn modelId="{0C68E555-4553-4AAB-9B44-5788B361F042}" type="presParOf" srcId="{346A6A69-87B2-42A5-9D06-A1FFF1738B67}" destId="{C4A42015-6E9D-4B57-975A-2E76C39AC48C}" srcOrd="4" destOrd="0" presId="urn:microsoft.com/office/officeart/2005/8/layout/hProcess9"/>
    <dgm:cxn modelId="{F41B3A3F-859C-4EF7-957A-D3F8675A2C4F}" type="presParOf" srcId="{346A6A69-87B2-42A5-9D06-A1FFF1738B67}" destId="{704F4FE0-2A4E-4B84-BEC0-24B851DCC41D}" srcOrd="5" destOrd="0" presId="urn:microsoft.com/office/officeart/2005/8/layout/hProcess9"/>
    <dgm:cxn modelId="{4466AF9A-56EA-4A9D-BDED-AABBD65E89F0}" type="presParOf" srcId="{346A6A69-87B2-42A5-9D06-A1FFF1738B67}" destId="{9E08436D-EA81-4157-91B7-5936EDDBA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5020A-97BD-4A75-BE7C-2F081EF5BC58}">
      <dsp:nvSpPr>
        <dsp:cNvPr id="0" name=""/>
        <dsp:cNvSpPr/>
      </dsp:nvSpPr>
      <dsp:spPr>
        <a:xfrm>
          <a:off x="4" y="0"/>
          <a:ext cx="9150345" cy="3200400"/>
        </a:xfrm>
        <a:prstGeom prst="rightArrow">
          <a:avLst/>
        </a:prstGeom>
        <a:solidFill>
          <a:srgbClr val="74C7B8"/>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227BAB36-DDA3-4EF4-B74C-9A89E345FD41}">
      <dsp:nvSpPr>
        <dsp:cNvPr id="0" name=""/>
        <dsp:cNvSpPr/>
      </dsp:nvSpPr>
      <dsp:spPr>
        <a:xfrm>
          <a:off x="3127" y="960120"/>
          <a:ext cx="2032021" cy="12801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IDENTIFY</a:t>
          </a:r>
          <a:endParaRPr lang="en-US" sz="2000" b="1" kern="1200" dirty="0">
            <a:latin typeface="Gill Sans MT" panose="020B0502020104020203" pitchFamily="34" charset="0"/>
          </a:endParaRPr>
        </a:p>
      </dsp:txBody>
      <dsp:txXfrm>
        <a:off x="65619" y="1022612"/>
        <a:ext cx="1907037" cy="1155176"/>
      </dsp:txXfrm>
    </dsp:sp>
    <dsp:sp modelId="{2151010E-F010-473E-A139-6FBE79F1D19E}">
      <dsp:nvSpPr>
        <dsp:cNvPr id="0" name=""/>
        <dsp:cNvSpPr/>
      </dsp:nvSpPr>
      <dsp:spPr>
        <a:xfrm>
          <a:off x="2373818" y="960120"/>
          <a:ext cx="2032021" cy="12801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INTRODUCE</a:t>
          </a:r>
          <a:endParaRPr lang="en-US" sz="2000" b="1" kern="1200" dirty="0">
            <a:latin typeface="Gill Sans MT" panose="020B0502020104020203" pitchFamily="34" charset="0"/>
          </a:endParaRPr>
        </a:p>
      </dsp:txBody>
      <dsp:txXfrm>
        <a:off x="2436310" y="1022612"/>
        <a:ext cx="1907037" cy="1155176"/>
      </dsp:txXfrm>
    </dsp:sp>
    <dsp:sp modelId="{C4A42015-6E9D-4B57-975A-2E76C39AC48C}">
      <dsp:nvSpPr>
        <dsp:cNvPr id="0" name=""/>
        <dsp:cNvSpPr/>
      </dsp:nvSpPr>
      <dsp:spPr>
        <a:xfrm>
          <a:off x="4744510" y="960120"/>
          <a:ext cx="2032021" cy="12801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IMPLEMENT</a:t>
          </a:r>
          <a:endParaRPr lang="en-US" sz="2000" b="1" kern="1200" dirty="0">
            <a:latin typeface="Gill Sans MT" panose="020B0502020104020203" pitchFamily="34" charset="0"/>
          </a:endParaRPr>
        </a:p>
      </dsp:txBody>
      <dsp:txXfrm>
        <a:off x="4807002" y="1022612"/>
        <a:ext cx="1907037" cy="1155176"/>
      </dsp:txXfrm>
    </dsp:sp>
    <dsp:sp modelId="{9E08436D-EA81-4157-91B7-5936EDDBA3EC}">
      <dsp:nvSpPr>
        <dsp:cNvPr id="0" name=""/>
        <dsp:cNvSpPr/>
      </dsp:nvSpPr>
      <dsp:spPr>
        <a:xfrm>
          <a:off x="7115201" y="960120"/>
          <a:ext cx="2032021" cy="12801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MT" panose="020B0502020104020203" pitchFamily="34" charset="0"/>
            </a:rPr>
            <a:t>ENSURE</a:t>
          </a:r>
          <a:endParaRPr lang="en-US" sz="2000" b="1" kern="1200" dirty="0">
            <a:latin typeface="Gill Sans MT" panose="020B0502020104020203" pitchFamily="34" charset="0"/>
          </a:endParaRPr>
        </a:p>
      </dsp:txBody>
      <dsp:txXfrm>
        <a:off x="7177693" y="1022612"/>
        <a:ext cx="1907037" cy="11551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759EECC-505D-4AE9-9CE3-1F5D27D5CBE1}" type="datetimeFigureOut">
              <a:rPr lang="en-US" smtClean="0"/>
              <a:t>3/31/2017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A8C286E-942A-439F-971F-54D251C7C8F9}" type="slidenum">
              <a:rPr lang="en-US" smtClean="0"/>
              <a:t>‹#›</a:t>
            </a:fld>
            <a:endParaRPr lang="en-US"/>
          </a:p>
        </p:txBody>
      </p:sp>
    </p:spTree>
    <p:extLst>
      <p:ext uri="{BB962C8B-B14F-4D97-AF65-F5344CB8AC3E}">
        <p14:creationId xmlns:p14="http://schemas.microsoft.com/office/powerpoint/2010/main" val="371762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6C7C69E-69EA-4A95-8AAC-C6070216F428}" type="datetimeFigureOut">
              <a:rPr lang="en-US" smtClean="0"/>
              <a:t>3/31/2017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AB7EDEF-E93C-4877-B98D-5C931A4DBE94}" type="slidenum">
              <a:rPr lang="en-US" smtClean="0"/>
              <a:t>‹#›</a:t>
            </a:fld>
            <a:endParaRPr lang="en-US"/>
          </a:p>
        </p:txBody>
      </p:sp>
    </p:spTree>
    <p:extLst>
      <p:ext uri="{BB962C8B-B14F-4D97-AF65-F5344CB8AC3E}">
        <p14:creationId xmlns:p14="http://schemas.microsoft.com/office/powerpoint/2010/main" val="254350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E11BAEC1-F976-4CC9-A881-5F5282B8B5EE}" type="slidenum">
              <a:rPr lang="en-US" altLang="en-US" sz="1200">
                <a:solidFill>
                  <a:prstClr val="black"/>
                </a:solidFill>
                <a:latin typeface="Arial" charset="0"/>
              </a:rPr>
              <a:pPr/>
              <a:t>3</a:t>
            </a:fld>
            <a:endParaRPr lang="en-US" altLang="en-US" sz="1200">
              <a:solidFill>
                <a:prstClr val="black"/>
              </a:solidFill>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9231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are going to focus on EDUCATION and highlight two specific projects to illustrate activities within the spectrum of prevention.  </a:t>
            </a:r>
          </a:p>
          <a:p>
            <a:r>
              <a:rPr lang="en-US" baseline="0" dirty="0" smtClean="0"/>
              <a:t>-- Promoting Community Education discussing Child Abuse Prevention Month</a:t>
            </a:r>
          </a:p>
          <a:p>
            <a:r>
              <a:rPr lang="en-US" baseline="0" dirty="0" smtClean="0"/>
              <a:t>-- Educating Providers with an overview of Child Sexual Abuse Prevention Efforts</a:t>
            </a:r>
          </a:p>
          <a:p>
            <a:endParaRPr lang="en-US" dirty="0"/>
          </a:p>
        </p:txBody>
      </p:sp>
    </p:spTree>
    <p:extLst>
      <p:ext uri="{BB962C8B-B14F-4D97-AF65-F5344CB8AC3E}">
        <p14:creationId xmlns:p14="http://schemas.microsoft.com/office/powerpoint/2010/main" val="113854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know,</a:t>
            </a:r>
            <a:r>
              <a:rPr lang="en-US" baseline="0" dirty="0" smtClean="0"/>
              <a:t> April is Child Abuse Prevention Month. </a:t>
            </a:r>
            <a:endParaRPr lang="en-US" dirty="0"/>
          </a:p>
        </p:txBody>
      </p:sp>
    </p:spTree>
    <p:extLst>
      <p:ext uri="{BB962C8B-B14F-4D97-AF65-F5344CB8AC3E}">
        <p14:creationId xmlns:p14="http://schemas.microsoft.com/office/powerpoint/2010/main" val="312434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lnSpc>
                <a:spcPct val="118000"/>
              </a:lnSpc>
              <a:spcBef>
                <a:spcPct val="30000"/>
              </a:spcBef>
              <a:spcAft>
                <a:spcPct val="0"/>
              </a:spcAft>
              <a:defRPr/>
            </a:pPr>
            <a:r>
              <a:rPr lang="en-US" sz="2400" dirty="0">
                <a:latin typeface="Josefin Sans" charset="0"/>
                <a:ea typeface="MS PGothic" charset="0"/>
                <a:cs typeface="Josefin Sans" charset="0"/>
              </a:rPr>
              <a:t>In 2008, Prevent Child Abuse America introduced the pinwheel as the new national symbol for child abuse prevention through Pinwheels for Prevention®. What our research showed, and what our experiences since then have borne out, is that people respond to the pinwheel. By its very nature, the pinwheel connotes whimsy and childlike notions. In essence, it has come to serve as the physical embodiment, or reminder, of the great childhoods we want for all children.</a:t>
            </a:r>
            <a:br>
              <a:rPr lang="en-US" sz="2400" dirty="0">
                <a:latin typeface="Josefin Sans" charset="0"/>
                <a:ea typeface="MS PGothic" charset="0"/>
                <a:cs typeface="Josefin Sans" charset="0"/>
              </a:rPr>
            </a:br>
            <a:endParaRPr lang="en-US" dirty="0" smtClean="0"/>
          </a:p>
          <a:p>
            <a:endParaRPr lang="en-US" dirty="0"/>
          </a:p>
        </p:txBody>
      </p:sp>
    </p:spTree>
    <p:extLst>
      <p:ext uri="{BB962C8B-B14F-4D97-AF65-F5344CB8AC3E}">
        <p14:creationId xmlns:p14="http://schemas.microsoft.com/office/powerpoint/2010/main" val="68870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dirty="0"/>
              <a:t>The involvement of a child or youth (aged 0-18) in sexual activity he or she does not fully comprehend, is unable to give informed consent to, or for which he or she is not developmentally prepared, or else that violates the laws or social taboos of society. Children can be sexually abused by adults, youth or other children who have power or perceived power in the relationship– by virtue of authority, physical ability or disability, age or stage of development, trust, or responsibility. </a:t>
            </a:r>
          </a:p>
          <a:p>
            <a:pPr>
              <a:defRPr/>
            </a:pPr>
            <a:endParaRPr lang="en-US" sz="1600" dirty="0"/>
          </a:p>
          <a:p>
            <a:pPr>
              <a:defRPr/>
            </a:pPr>
            <a:r>
              <a:rPr lang="en-US" sz="2400" dirty="0"/>
              <a:t>Sexual abuse of children or youth includes sexual contact that is accomplished by force or threat of force, regardless of the age of the participants, and all sexual contact between an adult or youth and a child, regardless of whether there is deception or the child understands the sexual nature of the activity. Sexual contact between children also can be abusive if there is a significant disparity in age, development, or size, rendering a child or young person incapable of giving informed consent. The sexually abusive acts include, but are not limited to, sexual penetration, sexual touching and trafficking; non-contact sexual acts include, but are not limited to such acts as exposure or voyeurism.  Sexual exploitation such as purposeful exposure and participation in pornography is part of the breadth of sexual abuse of children and youth.</a:t>
            </a:r>
          </a:p>
          <a:p>
            <a:endParaRPr lang="en-US" dirty="0"/>
          </a:p>
        </p:txBody>
      </p:sp>
    </p:spTree>
    <p:extLst>
      <p:ext uri="{BB962C8B-B14F-4D97-AF65-F5344CB8AC3E}">
        <p14:creationId xmlns:p14="http://schemas.microsoft.com/office/powerpoint/2010/main" val="324187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lnSpc>
                <a:spcPct val="118000"/>
              </a:lnSpc>
              <a:spcBef>
                <a:spcPct val="30000"/>
              </a:spcBef>
              <a:spcAft>
                <a:spcPct val="0"/>
              </a:spcAft>
              <a:defRPr/>
            </a:pPr>
            <a:r>
              <a:rPr lang="en-US" sz="2400" dirty="0">
                <a:latin typeface="Century Gothic"/>
                <a:cs typeface="Century Gothic"/>
              </a:rPr>
              <a:t>Designed for parents, teachers, early childhood educators, childcare providers, home visitors, and community members, NHSD is designed to foster healthy, nurturing relationships that support the healthy development of children and empower adults to communicate with children about sexuality in age and role appropriate ways. </a:t>
            </a:r>
          </a:p>
          <a:p>
            <a:endParaRPr lang="en-US" dirty="0"/>
          </a:p>
        </p:txBody>
      </p:sp>
    </p:spTree>
    <p:extLst>
      <p:ext uri="{BB962C8B-B14F-4D97-AF65-F5344CB8AC3E}">
        <p14:creationId xmlns:p14="http://schemas.microsoft.com/office/powerpoint/2010/main" val="153352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A1293-79AC-43EC-BBA3-99D3552B314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1266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454160">
              <a:defRPr/>
            </a:pPr>
            <a:r>
              <a:rPr lang="en-US" sz="1800" b="1" dirty="0">
                <a:solidFill>
                  <a:prstClr val="black"/>
                </a:solidFill>
                <a:latin typeface="Museo 300" panose="02000000000000000000" pitchFamily="50" charset="0"/>
              </a:rPr>
              <a:t>SERVICES FREQUENTLY PROVIDED AT FAMILY RESOURCE CENTERS</a:t>
            </a:r>
          </a:p>
          <a:p>
            <a:pPr defTabSz="454160">
              <a:defRPr/>
            </a:pPr>
            <a:endParaRPr lang="en-US" sz="18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Family goal-planning and strengthening </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Parent education and home visitation programs</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Early Childhood Programs (school readiness, before/after school, screenings)</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Child Abuse Prevention Programs</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Health Coverage Assistance and Enrollment (Medicaid, CHP+)</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Healthy Living Programs (nutrition, exercise including adult and youth)</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Basic Needs: food, clothing, utility and housing assistance</a:t>
            </a:r>
            <a:endParaRPr lang="en-US" sz="3600" dirty="0">
              <a:solidFill>
                <a:prstClr val="black"/>
              </a:solidFill>
            </a:endParaRPr>
          </a:p>
          <a:p>
            <a:pPr marL="738009" lvl="1" indent="-283849" defTabSz="454160">
              <a:buFont typeface="Courier New" panose="02070309020205020404" pitchFamily="49" charset="0"/>
              <a:buChar char="o"/>
              <a:defRPr/>
            </a:pPr>
            <a:r>
              <a:rPr lang="en-US" sz="1600" dirty="0">
                <a:solidFill>
                  <a:prstClr val="black"/>
                </a:solidFill>
              </a:rPr>
              <a:t>Employment: life skills, job readiness, GED/ESL classes, computer skills</a:t>
            </a:r>
            <a:endParaRPr lang="en-US" sz="36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0F8A1293-79AC-43EC-BBA3-99D3552B314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2029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A1293-79AC-43EC-BBA3-99D3552B314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326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A1293-79AC-43EC-BBA3-99D3552B314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6909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A1293-79AC-43EC-BBA3-99D3552B314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7914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p>
        </p:txBody>
      </p:sp>
      <p:sp>
        <p:nvSpPr>
          <p:cNvPr id="8196" name="Slide Number Placeholder 3"/>
          <p:cNvSpPr>
            <a:spLocks noGrp="1"/>
          </p:cNvSpPr>
          <p:nvPr>
            <p:ph type="sldNum" sz="quarter" idx="5"/>
          </p:nvPr>
        </p:nvSpPr>
        <p:spPr>
          <a:noFill/>
        </p:spPr>
        <p:txBody>
          <a:bodyPr/>
          <a:lstStyle>
            <a:lvl1pPr defTabSz="931684">
              <a:defRPr sz="2400">
                <a:solidFill>
                  <a:schemeClr val="tx1"/>
                </a:solidFill>
                <a:latin typeface="Gill Sans MT" pitchFamily="34" charset="0"/>
                <a:ea typeface="ＭＳ Ｐゴシック" pitchFamily="34" charset="-128"/>
              </a:defRPr>
            </a:lvl1pPr>
            <a:lvl2pPr marL="742487" indent="-284593" defTabSz="931684">
              <a:defRPr sz="2400">
                <a:solidFill>
                  <a:schemeClr val="tx1"/>
                </a:solidFill>
                <a:latin typeface="Gill Sans MT" pitchFamily="34" charset="0"/>
                <a:ea typeface="ＭＳ Ｐゴシック" pitchFamily="34" charset="-128"/>
              </a:defRPr>
            </a:lvl2pPr>
            <a:lvl3pPr marL="1143142" indent="-227357" defTabSz="931684">
              <a:defRPr sz="2400">
                <a:solidFill>
                  <a:schemeClr val="tx1"/>
                </a:solidFill>
                <a:latin typeface="Gill Sans MT" pitchFamily="34" charset="0"/>
                <a:ea typeface="ＭＳ Ｐゴシック" pitchFamily="34" charset="-128"/>
              </a:defRPr>
            </a:lvl3pPr>
            <a:lvl4pPr marL="1601035" indent="-227357" defTabSz="931684">
              <a:defRPr sz="2400">
                <a:solidFill>
                  <a:schemeClr val="tx1"/>
                </a:solidFill>
                <a:latin typeface="Gill Sans MT" pitchFamily="34" charset="0"/>
                <a:ea typeface="ＭＳ Ｐゴシック" pitchFamily="34" charset="-128"/>
              </a:defRPr>
            </a:lvl4pPr>
            <a:lvl5pPr marL="2058927" indent="-227357" defTabSz="931684">
              <a:defRPr sz="2400">
                <a:solidFill>
                  <a:schemeClr val="tx1"/>
                </a:solidFill>
                <a:latin typeface="Gill Sans MT" pitchFamily="34" charset="0"/>
                <a:ea typeface="ＭＳ Ｐゴシック" pitchFamily="34" charset="-128"/>
              </a:defRPr>
            </a:lvl5pPr>
            <a:lvl6pPr marL="2516820"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4712"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2604"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0498"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1B20CA93-B26A-4EBC-9E58-C8E45F14BACE}" type="slidenum">
              <a:rPr lang="en-US" altLang="en-US" sz="1200">
                <a:solidFill>
                  <a:prstClr val="black"/>
                </a:solidFill>
                <a:latin typeface="Arial" charset="0"/>
              </a:rPr>
              <a:pPr/>
              <a:t>4</a:t>
            </a:fld>
            <a:endParaRPr lang="en-US" altLang="en-US" sz="1200">
              <a:solidFill>
                <a:prstClr val="black"/>
              </a:solidFill>
              <a:latin typeface="Arial" charset="0"/>
            </a:endParaRPr>
          </a:p>
        </p:txBody>
      </p:sp>
    </p:spTree>
    <p:extLst>
      <p:ext uri="{BB962C8B-B14F-4D97-AF65-F5344CB8AC3E}">
        <p14:creationId xmlns:p14="http://schemas.microsoft.com/office/powerpoint/2010/main" val="302952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CM prevention project focused on promoting strategies communities can consider to promote relationships and environments that help children grow up to be healthy productive citizens.  </a:t>
            </a:r>
          </a:p>
          <a:p>
            <a:endParaRPr lang="en-US" altLang="en-US" smtClean="0"/>
          </a:p>
        </p:txBody>
      </p:sp>
      <p:sp>
        <p:nvSpPr>
          <p:cNvPr id="4" name="Slide Number Placeholder 3"/>
          <p:cNvSpPr>
            <a:spLocks noGrp="1"/>
          </p:cNvSpPr>
          <p:nvPr>
            <p:ph type="sldNum" sz="quarter" idx="5"/>
          </p:nvPr>
        </p:nvSpPr>
        <p:spPr/>
        <p:txBody>
          <a:bodyPr/>
          <a:lstStyle/>
          <a:p>
            <a:pPr>
              <a:defRPr/>
            </a:pPr>
            <a:fld id="{50945C09-44C7-4B30-9E14-5888BE04B960}" type="slidenum">
              <a:rPr lang="en-US">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69277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Strengthening Economic Supports!</a:t>
            </a:r>
          </a:p>
          <a:p>
            <a:pPr eaLnBrk="1" hangingPunct="1">
              <a:spcBef>
                <a:spcPct val="0"/>
              </a:spcBef>
            </a:pPr>
            <a:endParaRPr lang="en-US" altLang="en-US" smtClean="0"/>
          </a:p>
          <a:p>
            <a:pPr eaLnBrk="1" hangingPunct="1">
              <a:spcBef>
                <a:spcPct val="0"/>
              </a:spcBef>
            </a:pPr>
            <a:r>
              <a:rPr lang="en-US" altLang="en-US" smtClean="0"/>
              <a:t>One of the topics the Colorado EfC project has decided to focus on is the implementation of family-friendly employment</a:t>
            </a:r>
          </a:p>
          <a:p>
            <a:pPr eaLnBrk="1" hangingPunct="1">
              <a:spcBef>
                <a:spcPct val="0"/>
              </a:spcBef>
            </a:pPr>
            <a:endParaRPr lang="en-US" altLang="en-US" smtClean="0"/>
          </a:p>
          <a:p>
            <a:pPr eaLnBrk="1" hangingPunct="1">
              <a:spcBef>
                <a:spcPct val="0"/>
              </a:spcBef>
            </a:pPr>
            <a:r>
              <a:rPr lang="en-US" altLang="en-US" b="1" smtClean="0"/>
              <a:t>Rationale: </a:t>
            </a:r>
            <a:r>
              <a:rPr lang="en-US" altLang="en-US" smtClean="0"/>
              <a:t>Policies that improve the socioeconomic conditions of families tend to have the largest impacts on health.34 Strong empirical evidence consistently links low income to children’s development, academic achievement, and health,35,36 including exposure to child abuse and neglect.37 Policies that strengthen household financial security can reduce child abuse and neglect by improving parents’ ability to satisfy children’s basic needs (e.g., food, shelter, medical care), provide developmentally appropriate child care, and improve parental mental health. Policies can change the context for families by improving the balance between work and family (“family-friendly work”), thereby allowing parents to provide the necessary care for children and increasing the likelihood that children experience safe, stable, nurturing relationships and environments. Studies show several “family-friendly” work policies reduce risk factors for child abuse and neglect, such as stress and depression.</a:t>
            </a:r>
          </a:p>
          <a:p>
            <a:pPr eaLnBrk="1" hangingPunct="1">
              <a:spcBef>
                <a:spcPct val="0"/>
              </a:spcBef>
            </a:pPr>
            <a:r>
              <a:rPr lang="en-US" altLang="en-US" smtClean="0"/>
              <a:t/>
            </a:r>
            <a:br>
              <a:rPr lang="en-US" altLang="en-US" smtClean="0"/>
            </a:b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9D61AC-440D-458B-B460-72D204C053B6}" type="slidenum">
              <a:rPr lang="en-US">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66009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defRPr/>
            </a:pPr>
            <a:r>
              <a:rPr lang="en-US" dirty="0" smtClean="0"/>
              <a:t>Via pre-survey we learned a lot of people want to make a difference in their workplaces but aren’t totally sure where to start</a:t>
            </a:r>
          </a:p>
          <a:p>
            <a:pPr marL="174982" indent="-174982">
              <a:buFont typeface="Arial" panose="020B0604020202020204" pitchFamily="34" charset="0"/>
              <a:buChar char="•"/>
              <a:defRPr/>
            </a:pPr>
            <a:r>
              <a:rPr lang="en-US" dirty="0" smtClean="0"/>
              <a:t>Overall summary (i.e. small changes make a big difference!)</a:t>
            </a:r>
          </a:p>
          <a:p>
            <a:pPr>
              <a:defRPr/>
            </a:pPr>
            <a:r>
              <a:rPr lang="en-US" dirty="0" smtClean="0"/>
              <a:t>Survey Results: Generally, they are very positive, with 24/28 saying they are “highly likely to recommend” the event to others. On average, attendees felt their organizations were pretty family-friendly (mean 7 out of 10) and were fairly confident (mean 7 out of 10) in their personal ability to make change.</a:t>
            </a:r>
          </a:p>
          <a:p>
            <a:pPr>
              <a:defRPr/>
            </a:pPr>
            <a:r>
              <a:rPr lang="en-US" dirty="0" smtClean="0"/>
              <a:t>It was great to see the concrete plans folks had to make changes in the next week, month, quarter and year. Will be interesting to see what our 4-month follow-up finds. Cost is the major barrier. Lots of interest in the various resources we listed, “Data about the cost of changing policies and practices” being the most requested (20 out of 25). A few comments that the event was too short, they wanted more time to interact and discuss (which I see as a strong indication that people found it valuable!)</a:t>
            </a:r>
            <a:endParaRPr lang="en-US" dirty="0"/>
          </a:p>
        </p:txBody>
      </p:sp>
      <p:sp>
        <p:nvSpPr>
          <p:cNvPr id="4" name="Slide Number Placeholder 3"/>
          <p:cNvSpPr>
            <a:spLocks noGrp="1"/>
          </p:cNvSpPr>
          <p:nvPr>
            <p:ph type="sldNum" sz="quarter" idx="5"/>
          </p:nvPr>
        </p:nvSpPr>
        <p:spPr/>
        <p:txBody>
          <a:bodyPr/>
          <a:lstStyle/>
          <a:p>
            <a:pPr>
              <a:defRPr/>
            </a:pPr>
            <a:fld id="{AE013841-5CA8-4269-AB3A-377738B9AE06}"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78899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31684">
              <a:defRPr sz="2400">
                <a:solidFill>
                  <a:schemeClr val="tx1"/>
                </a:solidFill>
                <a:latin typeface="Gill Sans MT" pitchFamily="34" charset="0"/>
                <a:ea typeface="ＭＳ Ｐゴシック" pitchFamily="34" charset="-128"/>
              </a:defRPr>
            </a:lvl1pPr>
            <a:lvl2pPr marL="742487" indent="-284593" defTabSz="931684">
              <a:defRPr sz="2400">
                <a:solidFill>
                  <a:schemeClr val="tx1"/>
                </a:solidFill>
                <a:latin typeface="Gill Sans MT" pitchFamily="34" charset="0"/>
                <a:ea typeface="ＭＳ Ｐゴシック" pitchFamily="34" charset="-128"/>
              </a:defRPr>
            </a:lvl2pPr>
            <a:lvl3pPr marL="1143142" indent="-227357" defTabSz="931684">
              <a:defRPr sz="2400">
                <a:solidFill>
                  <a:schemeClr val="tx1"/>
                </a:solidFill>
                <a:latin typeface="Gill Sans MT" pitchFamily="34" charset="0"/>
                <a:ea typeface="ＭＳ Ｐゴシック" pitchFamily="34" charset="-128"/>
              </a:defRPr>
            </a:lvl3pPr>
            <a:lvl4pPr marL="1601035" indent="-227357" defTabSz="931684">
              <a:defRPr sz="2400">
                <a:solidFill>
                  <a:schemeClr val="tx1"/>
                </a:solidFill>
                <a:latin typeface="Gill Sans MT" pitchFamily="34" charset="0"/>
                <a:ea typeface="ＭＳ Ｐゴシック" pitchFamily="34" charset="-128"/>
              </a:defRPr>
            </a:lvl4pPr>
            <a:lvl5pPr marL="2058927" indent="-227357" defTabSz="931684">
              <a:defRPr sz="2400">
                <a:solidFill>
                  <a:schemeClr val="tx1"/>
                </a:solidFill>
                <a:latin typeface="Gill Sans MT" pitchFamily="34" charset="0"/>
                <a:ea typeface="ＭＳ Ｐゴシック" pitchFamily="34" charset="-128"/>
              </a:defRPr>
            </a:lvl5pPr>
            <a:lvl6pPr marL="2516820"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4712"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2604"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0498" indent="-227357" defTabSz="93168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103E69C7-6A87-4756-A6D5-F6DB121C1F4F}" type="slidenum">
              <a:rPr lang="en-US" altLang="en-US" sz="1200">
                <a:solidFill>
                  <a:prstClr val="black"/>
                </a:solidFill>
                <a:latin typeface="Arial" charset="0"/>
              </a:rPr>
              <a:pPr/>
              <a:t>5</a:t>
            </a:fld>
            <a:endParaRPr lang="en-US" altLang="en-US" sz="1200">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6474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ltLang="en-US" smtClean="0"/>
              <a:t>In 1999, our founders chose Nurse-Family Partnership, a program that pairs nurses with first-time, low-income moms who make in-home visits starting early in pregnancy through the second birthday of the child. Thirty seven years of research has shown the program to improve the healthy pregnancy outcomes, healthy early development of the child, and the long-term self-sufficiency of the family. The early years of successfully implementing NFP allowed for the development of our successful implementation model and ultimately a vision to offer a menu of evidence-based early childhood programs in Colorado. In 2002, we conducted a readiness assessment to identify community needs not being met by NFP or the continuum of existing services in each community. We consistently heard the greatest need was school readiness and specifically the social-emotional development of young children related to their school readiness. This was supported by research and led to a second national program search in which we selected The Incredible Years®.</a:t>
            </a:r>
          </a:p>
          <a:p>
            <a:endParaRPr lang="en-US" altLang="en-US" smtClean="0"/>
          </a:p>
          <a:p>
            <a:r>
              <a:rPr lang="en-US" altLang="en-US" smtClean="0"/>
              <a:t>Expulsion and Suspension issues that still haunt our young children/teachers today</a:t>
            </a:r>
          </a:p>
          <a:p>
            <a:endParaRPr lang="en-US" altLang="en-US" smtClean="0"/>
          </a:p>
        </p:txBody>
      </p:sp>
      <p:sp>
        <p:nvSpPr>
          <p:cNvPr id="12292" name="Slide Number Placeholder 3"/>
          <p:cNvSpPr>
            <a:spLocks noGrp="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752E6757-F0D9-4DB2-81C3-A072CECEC9F7}" type="slidenum">
              <a:rPr lang="en-US" altLang="en-US" sz="1200">
                <a:solidFill>
                  <a:prstClr val="black"/>
                </a:solidFill>
                <a:latin typeface="Arial" charset="0"/>
              </a:rPr>
              <a:pPr/>
              <a:t>6</a:t>
            </a:fld>
            <a:endParaRPr lang="en-US" altLang="en-US" sz="1200">
              <a:solidFill>
                <a:prstClr val="black"/>
              </a:solidFill>
              <a:latin typeface="Arial" charset="0"/>
            </a:endParaRPr>
          </a:p>
        </p:txBody>
      </p:sp>
    </p:spTree>
    <p:extLst>
      <p:ext uri="{BB962C8B-B14F-4D97-AF65-F5344CB8AC3E}">
        <p14:creationId xmlns:p14="http://schemas.microsoft.com/office/powerpoint/2010/main" val="2060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50763">
              <a:defRPr sz="2400">
                <a:solidFill>
                  <a:schemeClr val="tx1"/>
                </a:solidFill>
                <a:latin typeface="Gill Sans MT" pitchFamily="34" charset="0"/>
                <a:ea typeface="ＭＳ Ｐゴシック" pitchFamily="34" charset="-128"/>
              </a:defRPr>
            </a:lvl1pPr>
            <a:lvl2pPr marL="756794" indent="-290953" defTabSz="950763">
              <a:defRPr sz="2400">
                <a:solidFill>
                  <a:schemeClr val="tx1"/>
                </a:solidFill>
                <a:latin typeface="Gill Sans MT" pitchFamily="34" charset="0"/>
                <a:ea typeface="ＭＳ Ｐゴシック" pitchFamily="34" charset="-128"/>
              </a:defRPr>
            </a:lvl2pPr>
            <a:lvl3pPr marL="1165401" indent="-232126" defTabSz="950763">
              <a:defRPr sz="2400">
                <a:solidFill>
                  <a:schemeClr val="tx1"/>
                </a:solidFill>
                <a:latin typeface="Gill Sans MT" pitchFamily="34" charset="0"/>
                <a:ea typeface="ＭＳ Ｐゴシック" pitchFamily="34" charset="-128"/>
              </a:defRPr>
            </a:lvl3pPr>
            <a:lvl4pPr marL="1632832" indent="-232126" defTabSz="950763">
              <a:defRPr sz="2400">
                <a:solidFill>
                  <a:schemeClr val="tx1"/>
                </a:solidFill>
                <a:latin typeface="Gill Sans MT" pitchFamily="34" charset="0"/>
                <a:ea typeface="ＭＳ Ｐゴシック" pitchFamily="34" charset="-128"/>
              </a:defRPr>
            </a:lvl4pPr>
            <a:lvl5pPr marL="2098674" indent="-232126" defTabSz="950763">
              <a:defRPr sz="2400">
                <a:solidFill>
                  <a:schemeClr val="tx1"/>
                </a:solidFill>
                <a:latin typeface="Gill Sans MT" pitchFamily="34" charset="0"/>
                <a:ea typeface="ＭＳ Ｐゴシック" pitchFamily="34" charset="-128"/>
              </a:defRPr>
            </a:lvl5pPr>
            <a:lvl6pPr marL="2556567" indent="-232126" defTabSz="950763"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3014459" indent="-232126" defTabSz="950763"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72352" indent="-232126" defTabSz="950763"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930245" indent="-232126" defTabSz="950763"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4CB8A3FE-9AF3-4ACB-A4A7-B21A6F3ECCCF}" type="slidenum">
              <a:rPr lang="en-US" altLang="en-US" sz="1200">
                <a:solidFill>
                  <a:prstClr val="black"/>
                </a:solidFill>
                <a:latin typeface="Arial" charset="0"/>
              </a:rPr>
              <a:pPr/>
              <a:t>7</a:t>
            </a:fld>
            <a:endParaRPr lang="en-US" altLang="en-US" sz="1200">
              <a:solidFill>
                <a:prstClr val="black"/>
              </a:solidFill>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sz="900">
              <a:latin typeface="Gill Sans MT" pitchFamily="34" charset="0"/>
            </a:endParaRPr>
          </a:p>
        </p:txBody>
      </p:sp>
    </p:spTree>
    <p:extLst>
      <p:ext uri="{BB962C8B-B14F-4D97-AF65-F5344CB8AC3E}">
        <p14:creationId xmlns:p14="http://schemas.microsoft.com/office/powerpoint/2010/main" val="425694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2B67BF88-BB05-4B86-A1A6-A1E340B00E54}" type="slidenum">
              <a:rPr lang="en-US" altLang="en-US" sz="1200">
                <a:solidFill>
                  <a:prstClr val="black"/>
                </a:solidFill>
                <a:latin typeface="Arial" charset="0"/>
              </a:rPr>
              <a:pPr/>
              <a:t>8</a:t>
            </a:fld>
            <a:endParaRPr lang="en-US" altLang="en-US" sz="1200">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lnSpc>
                <a:spcPct val="80000"/>
              </a:lnSpc>
            </a:pPr>
            <a:endParaRPr lang="en-US" altLang="en-US" sz="900"/>
          </a:p>
        </p:txBody>
      </p:sp>
    </p:spTree>
    <p:extLst>
      <p:ext uri="{BB962C8B-B14F-4D97-AF65-F5344CB8AC3E}">
        <p14:creationId xmlns:p14="http://schemas.microsoft.com/office/powerpoint/2010/main" val="428760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B5397B92-8464-49FB-8885-15C458140996}" type="slidenum">
              <a:rPr lang="en-US" altLang="en-US" sz="1200">
                <a:solidFill>
                  <a:srgbClr val="000000"/>
                </a:solidFill>
                <a:latin typeface="Arial" charset="0"/>
              </a:rPr>
              <a:pPr/>
              <a:t>9</a:t>
            </a:fld>
            <a:endParaRPr lang="en-US" altLang="en-US" sz="1200">
              <a:solidFill>
                <a:srgbClr val="000000"/>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4553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smtClean="0"/>
              <a:t>High demand – varying penetration in 23 counties – but just 11%, a long way to go.</a:t>
            </a:r>
          </a:p>
        </p:txBody>
      </p:sp>
      <p:sp>
        <p:nvSpPr>
          <p:cNvPr id="21508" name="Slide Number Placeholder 3"/>
          <p:cNvSpPr>
            <a:spLocks noGrp="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7E07AD91-D1F9-47B6-9EED-EE7427C52ED6}" type="slidenum">
              <a:rPr lang="en-US" altLang="en-US" sz="1200">
                <a:solidFill>
                  <a:prstClr val="black"/>
                </a:solidFill>
                <a:latin typeface="Arial" charset="0"/>
              </a:rPr>
              <a:pPr/>
              <a:t>11</a:t>
            </a:fld>
            <a:endParaRPr lang="en-US" altLang="en-US" sz="1200">
              <a:solidFill>
                <a:prstClr val="black"/>
              </a:solidFill>
              <a:latin typeface="Arial" charset="0"/>
            </a:endParaRPr>
          </a:p>
        </p:txBody>
      </p:sp>
    </p:spTree>
    <p:extLst>
      <p:ext uri="{BB962C8B-B14F-4D97-AF65-F5344CB8AC3E}">
        <p14:creationId xmlns:p14="http://schemas.microsoft.com/office/powerpoint/2010/main" val="183744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3274">
              <a:defRPr sz="2400">
                <a:solidFill>
                  <a:schemeClr val="tx1"/>
                </a:solidFill>
                <a:latin typeface="Gill Sans MT" pitchFamily="34" charset="0"/>
                <a:ea typeface="ＭＳ Ｐゴシック" pitchFamily="34" charset="-128"/>
              </a:defRPr>
            </a:lvl1pPr>
            <a:lvl2pPr marL="744076" indent="-286182" defTabSz="933274">
              <a:defRPr sz="2400">
                <a:solidFill>
                  <a:schemeClr val="tx1"/>
                </a:solidFill>
                <a:latin typeface="Gill Sans MT" pitchFamily="34" charset="0"/>
                <a:ea typeface="ＭＳ Ｐゴシック" pitchFamily="34" charset="-128"/>
              </a:defRPr>
            </a:lvl2pPr>
            <a:lvl3pPr marL="1144731" indent="-228946" defTabSz="933274">
              <a:defRPr sz="2400">
                <a:solidFill>
                  <a:schemeClr val="tx1"/>
                </a:solidFill>
                <a:latin typeface="Gill Sans MT" pitchFamily="34" charset="0"/>
                <a:ea typeface="ＭＳ Ｐゴシック" pitchFamily="34" charset="-128"/>
              </a:defRPr>
            </a:lvl3pPr>
            <a:lvl4pPr marL="1602624" indent="-228946" defTabSz="933274">
              <a:defRPr sz="2400">
                <a:solidFill>
                  <a:schemeClr val="tx1"/>
                </a:solidFill>
                <a:latin typeface="Gill Sans MT" pitchFamily="34" charset="0"/>
                <a:ea typeface="ＭＳ Ｐゴシック" pitchFamily="34" charset="-128"/>
              </a:defRPr>
            </a:lvl4pPr>
            <a:lvl5pPr marL="2060517" indent="-228946" defTabSz="933274">
              <a:defRPr sz="2400">
                <a:solidFill>
                  <a:schemeClr val="tx1"/>
                </a:solidFill>
                <a:latin typeface="Gill Sans MT" pitchFamily="34" charset="0"/>
                <a:ea typeface="ＭＳ Ｐゴシック" pitchFamily="34" charset="-128"/>
              </a:defRPr>
            </a:lvl5pPr>
            <a:lvl6pPr marL="2518409"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6pPr>
            <a:lvl7pPr marL="2976301"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7pPr>
            <a:lvl8pPr marL="3434194"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8pPr>
            <a:lvl9pPr marL="3892087" indent="-228946" defTabSz="933274" eaLnBrk="0" fontAlgn="base" hangingPunct="0">
              <a:spcBef>
                <a:spcPct val="0"/>
              </a:spcBef>
              <a:spcAft>
                <a:spcPct val="0"/>
              </a:spcAft>
              <a:defRPr sz="2400">
                <a:solidFill>
                  <a:schemeClr val="tx1"/>
                </a:solidFill>
                <a:latin typeface="Gill Sans MT" pitchFamily="34" charset="0"/>
                <a:ea typeface="ＭＳ Ｐゴシック" pitchFamily="34" charset="-128"/>
              </a:defRPr>
            </a:lvl9pPr>
          </a:lstStyle>
          <a:p>
            <a:fld id="{3F499569-3F64-4C42-8D79-F9CA4D653218}" type="slidenum">
              <a:rPr lang="en-US" altLang="en-US" sz="1200">
                <a:solidFill>
                  <a:prstClr val="black"/>
                </a:solidFill>
                <a:latin typeface="Arial" charset="0"/>
              </a:rPr>
              <a:pPr/>
              <a:t>12</a:t>
            </a:fld>
            <a:endParaRPr lang="en-US" altLang="en-US" sz="1200">
              <a:solidFill>
                <a:prstClr val="black"/>
              </a:solidFill>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lnSpc>
                <a:spcPct val="80000"/>
              </a:lnSpc>
            </a:pPr>
            <a:endParaRPr lang="en-US" altLang="en-US" sz="900"/>
          </a:p>
        </p:txBody>
      </p:sp>
    </p:spTree>
    <p:extLst>
      <p:ext uri="{BB962C8B-B14F-4D97-AF65-F5344CB8AC3E}">
        <p14:creationId xmlns:p14="http://schemas.microsoft.com/office/powerpoint/2010/main" val="343419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93940-069D-41FB-B04D-EDC3F616148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106395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93940-069D-41FB-B04D-EDC3F616148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147511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93940-069D-41FB-B04D-EDC3F616148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392110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AD660D45-657F-4CAF-A684-B684E0FE2701}" type="datetimeFigureOut">
              <a:rPr lang="en-US"/>
              <a:pPr>
                <a:defRPr/>
              </a:pPr>
              <a:t>3/31/2017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D13011E-A70C-4170-B6AF-BC32C7D9B536}"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37390202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9F5CC1-2933-4ECB-8C16-EF89F4B4432E}"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0A4FDC5-BAB0-424C-9CB4-1344CD50A28F}"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26203290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9D199CE7-82B9-463D-A032-939C0B844F47}" type="datetimeFigureOut">
              <a:rPr lang="en-US"/>
              <a:pPr>
                <a:defRPr/>
              </a:pPr>
              <a:t>3/31/2017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16068668-5A37-4A3B-A5C3-39115EA5FBA4}"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14009761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E33227D-D50D-4CAE-9ECB-26EFD01F9EF4}" type="datetimeFigureOut">
              <a:rPr lang="en-US"/>
              <a:pPr>
                <a:defRPr/>
              </a:pPr>
              <a:t>3/31/2017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4AC0F4A-5C25-47DF-B188-E549E457B4F2}"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26102293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704A2C4-7BAA-42A3-B959-7DABCDEED49C}" type="datetimeFigureOut">
              <a:rPr lang="en-US"/>
              <a:pPr>
                <a:defRPr/>
              </a:pPr>
              <a:t>3/31/2017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D9AE3EBE-BE73-4444-BEC9-33A15BD20414}"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2252389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9540ECF-A2DB-4C3D-B62B-934CD24496A4}" type="datetimeFigureOut">
              <a:rPr lang="en-US"/>
              <a:pPr>
                <a:defRPr/>
              </a:pPr>
              <a:t>3/31/2017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96E8A09-A76E-415A-8E2B-66BD731D09E6}"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905681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Date Placeholder 1"/>
          <p:cNvSpPr>
            <a:spLocks noGrp="1"/>
          </p:cNvSpPr>
          <p:nvPr>
            <p:ph type="dt" sz="half" idx="10"/>
          </p:nvPr>
        </p:nvSpPr>
        <p:spPr/>
        <p:txBody>
          <a:bodyPr/>
          <a:lstStyle>
            <a:lvl1pPr>
              <a:defRPr/>
            </a:lvl1pPr>
          </a:lstStyle>
          <a:p>
            <a:pPr>
              <a:defRPr/>
            </a:pPr>
            <a:fld id="{0F795258-7FA1-49B2-8B10-7F05EBCB78BB}" type="datetimeFigureOut">
              <a:rPr lang="en-US"/>
              <a:pPr>
                <a:defRPr/>
              </a:pPr>
              <a:t>3/31/2017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A1E7BB0-0370-4FC3-8E2A-827DBDB1D422}" type="slidenum">
              <a:rPr lang="en-US"/>
              <a:pPr>
                <a:defRPr/>
              </a:pPr>
              <a:t>‹#›</a:t>
            </a:fld>
            <a:endParaRPr lang="en-US"/>
          </a:p>
        </p:txBody>
      </p:sp>
    </p:spTree>
    <p:extLst>
      <p:ext uri="{BB962C8B-B14F-4D97-AF65-F5344CB8AC3E}">
        <p14:creationId xmlns:p14="http://schemas.microsoft.com/office/powerpoint/2010/main" val="39007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E10595E0-2A77-42A5-A2D9-9117666C9057}"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C2F63969-36A5-4EB4-9DCE-5C9DA7372269}" type="datetimeFigureOut">
              <a:rPr lang="en-US"/>
              <a:pPr>
                <a:defRPr/>
              </a:pPr>
              <a:t>3/31/2017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2887143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93940-069D-41FB-B04D-EDC3F616148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333185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D167E002-E5B0-4329-A6E5-C86B364EB10A}"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4D9EFE89-1F3B-41B9-9127-35675EF2A618}" type="datetimeFigureOut">
              <a:rPr lang="en-US"/>
              <a:pPr>
                <a:defRPr/>
              </a:pPr>
              <a:t>3/31/2017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3959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65CCE-5BE6-4868-B16E-78EFEB28208A}"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09A1DC-B8E3-4238-AC19-0C03E6394929}"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6759967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6BB87654-A0FA-4336-B6B0-443914AB929A}" type="slidenum">
              <a:rPr lang="en-US">
                <a:solidFill>
                  <a:srgbClr val="8CADAE">
                    <a:shade val="75000"/>
                  </a:srgbClr>
                </a:solidFill>
              </a:rPr>
              <a:pPr>
                <a:defRPr/>
              </a:pPr>
              <a:t>‹#›</a:t>
            </a:fld>
            <a:endParaRPr lang="en-US">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05ECA49-1568-4FBE-B001-CAF6597A6FDB}" type="datetimeFigureOut">
              <a:rPr lang="en-US"/>
              <a:pPr>
                <a:defRPr/>
              </a:pPr>
              <a:t>3/31/2017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070321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777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165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958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485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962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810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69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93940-069D-41FB-B04D-EDC3F616148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340939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6837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6018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67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4213"/>
            <a:ext cx="6019800" cy="5441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824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CCB50709-B26D-4542-9283-557F1697B077}"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4287758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CC39AB74-1179-4527-93A4-A36EAAB955F6}"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1106398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2F5B1B1-FCBD-4B11-A402-0D926424D9E7}"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2420128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413" y="1827213"/>
            <a:ext cx="3810000" cy="373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827213"/>
            <a:ext cx="3810000" cy="373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3E1B2CD3-5248-4BEB-AA9A-E19EAC6A4A31}"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375401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B1EDAE9D-B370-4EFB-AC7A-2AF1419D09A6}"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4008765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33B7A10-C3CA-4AB7-8692-5341C6270376}"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172337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93940-069D-41FB-B04D-EDC3F616148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18374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B349C9CD-12F9-4DBB-92F8-5C503D0B9BB6}"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3631641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48107ACC-EEAB-4406-9875-02182EE630BF}"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2317499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4AA0C66D-6F1C-43FF-98FA-2B26BA449D4D}"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2264859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4DF51AFF-DAE4-40DA-BF0E-0398BB319F52}"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2166873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684213"/>
            <a:ext cx="1943100" cy="4878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13" y="684213"/>
            <a:ext cx="5676900" cy="4878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8B265B89-08E4-46EA-B9A8-C4635E391FD2}" type="slidenum">
              <a:rPr lang="en-US" altLang="en-US">
                <a:solidFill>
                  <a:srgbClr val="000000"/>
                </a:solidFill>
              </a:rPr>
              <a:pPr/>
              <a:t>‹#›</a:t>
            </a:fld>
            <a:endParaRPr lang="en-US" altLang="en-US" sz="1000">
              <a:solidFill>
                <a:srgbClr val="000000"/>
              </a:solidFill>
            </a:endParaRPr>
          </a:p>
        </p:txBody>
      </p:sp>
    </p:spTree>
    <p:extLst>
      <p:ext uri="{BB962C8B-B14F-4D97-AF65-F5344CB8AC3E}">
        <p14:creationId xmlns:p14="http://schemas.microsoft.com/office/powerpoint/2010/main" val="1872879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083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382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65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010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26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93940-069D-41FB-B04D-EDC3F6161480}"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796733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7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74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193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36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00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641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947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24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46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66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93940-069D-41FB-B04D-EDC3F6161480}"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3382192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3360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822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0419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23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57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6A8E6-0592-B54C-A7B9-6D3FDBFC006C}" type="datetimeFigureOut">
              <a:rPr lang="en-US" smtClean="0">
                <a:solidFill>
                  <a:prstClr val="black">
                    <a:tint val="75000"/>
                  </a:prstClr>
                </a:solidFill>
              </a:rPr>
              <a:pPr/>
              <a:t>3/31/2017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13CE9F-057F-7E47-9C38-1BD9C3D255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92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Josefin Sans"/>
                <a:cs typeface="Josefi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1686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9787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240487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5" name="Footer Placeholder 4"/>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27404AFB-C764-414B-8E1A-969DD9D05B17}"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394921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93940-069D-41FB-B04D-EDC3F6161480}"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2354399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5" name="Footer Placeholder 4"/>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A752B685-5CF7-8D47-B316-DC7E765EAA37}"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2890468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6" name="Footer Placeholder 5"/>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71C88C1-EB6A-A940-B95F-E0BCAFB62E31}"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149898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EBCDE0DD-98E3-8E4C-BCB3-1B01C8BAEA77}" type="datetimeFigureOut">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3/31/2017</a:t>
            </a:fld>
            <a:endParaRPr lang="en-US" sz="2400" smtClean="0">
              <a:solidFill>
                <a:prstClr val="black"/>
              </a:solidFill>
              <a:latin typeface="Rockwell" charset="0"/>
              <a:ea typeface="MS PGothic" charset="0"/>
              <a:cs typeface="MS PGothic" charset="0"/>
              <a:sym typeface="Rockwell" charset="0"/>
            </a:endParaRPr>
          </a:p>
        </p:txBody>
      </p:sp>
      <p:sp>
        <p:nvSpPr>
          <p:cNvPr id="8" name="Footer Placeholder 7"/>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sz="240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F72A1FD-7805-0141-8FE5-345E094DC4D8}"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3548147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4" name="Footer Placeholder 3"/>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altLang="en-US" sz="240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2A2BC90-1687-9D45-A2E8-8DC025DE4C62}"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266626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734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2216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4147935-FEFD-1C43-9E02-63E341982DAE}" type="datetimeFigureOut">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3/31/2017</a:t>
            </a:fld>
            <a:endParaRPr lang="en-US" sz="2400" smtClean="0">
              <a:solidFill>
                <a:prstClr val="black"/>
              </a:solidFill>
              <a:latin typeface="Rockwell" charset="0"/>
              <a:ea typeface="MS PGothic" charset="0"/>
              <a:cs typeface="MS PGothic" charset="0"/>
              <a:sym typeface="Rockwell" charset="0"/>
            </a:endParaRPr>
          </a:p>
        </p:txBody>
      </p:sp>
      <p:sp>
        <p:nvSpPr>
          <p:cNvPr id="6" name="Footer Placeholder 5"/>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sz="24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E1B9CB1C-A82C-C24F-9208-5A6C9D631A9D}"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18508004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9E289750-E9C4-E947-9BDF-29559787EA97}" type="datetimeFigureOut">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3/31/2017</a:t>
            </a:fld>
            <a:endParaRPr lang="en-US" sz="2400" smtClean="0">
              <a:solidFill>
                <a:prstClr val="black"/>
              </a:solidFill>
              <a:latin typeface="Rockwell" charset="0"/>
              <a:ea typeface="MS PGothic" charset="0"/>
              <a:cs typeface="MS PGothic" charset="0"/>
              <a:sym typeface="Rockwell" charset="0"/>
            </a:endParaRPr>
          </a:p>
        </p:txBody>
      </p:sp>
      <p:sp>
        <p:nvSpPr>
          <p:cNvPr id="6" name="Footer Placeholder 5"/>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sz="24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A2DE87-A119-064A-B727-1D9D8255DC40}"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525842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D36E96D-FD30-404F-B17A-4590B8E40228}" type="datetimeFigureOut">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3/31/2017</a:t>
            </a:fld>
            <a:endParaRPr lang="en-US" sz="2400" smtClean="0">
              <a:solidFill>
                <a:prstClr val="black"/>
              </a:solidFill>
              <a:latin typeface="Rockwell" charset="0"/>
              <a:ea typeface="MS PGothic" charset="0"/>
              <a:cs typeface="MS PGothic" charset="0"/>
              <a:sym typeface="Rockwell" charset="0"/>
            </a:endParaRPr>
          </a:p>
        </p:txBody>
      </p:sp>
      <p:sp>
        <p:nvSpPr>
          <p:cNvPr id="5" name="Footer Placeholder 4"/>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sz="24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9D51B109-FA99-7640-B03A-797A8BFD560C}"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47879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6862BE14-C135-D34F-9E12-34559DA8C6A9}" type="datetimeFigureOut">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3/31/2017</a:t>
            </a:fld>
            <a:endParaRPr lang="en-US" sz="2400" smtClean="0">
              <a:solidFill>
                <a:prstClr val="black"/>
              </a:solidFill>
              <a:latin typeface="Rockwell" charset="0"/>
              <a:ea typeface="MS PGothic" charset="0"/>
              <a:cs typeface="MS PGothic" charset="0"/>
              <a:sym typeface="Rockwell" charset="0"/>
            </a:endParaRPr>
          </a:p>
        </p:txBody>
      </p:sp>
      <p:sp>
        <p:nvSpPr>
          <p:cNvPr id="5" name="Footer Placeholder 4"/>
          <p:cNvSpPr>
            <a:spLocks noGrp="1"/>
          </p:cNvSpPr>
          <p:nvPr>
            <p:ph type="ftr" sz="quarter" idx="11"/>
          </p:nvPr>
        </p:nvSpPr>
        <p:spPr>
          <a:xfrm>
            <a:off x="4953000" y="6035675"/>
            <a:ext cx="3733800" cy="365125"/>
          </a:xfrm>
          <a:prstGeom prst="rect">
            <a:avLst/>
          </a:prstGeom>
        </p:spPr>
        <p:txBody>
          <a:bodyPr/>
          <a:lstStyle>
            <a:lvl1pPr eaLnBrk="1" hangingPunct="1">
              <a:defRPr>
                <a:latin typeface="Rockwell" charset="0"/>
                <a:ea typeface="ＭＳ Ｐゴシック" charset="0"/>
                <a:cs typeface="ＭＳ Ｐゴシック" charset="0"/>
                <a:sym typeface="Rockwell" charset="0"/>
              </a:defRPr>
            </a:lvl1pPr>
          </a:lstStyle>
          <a:p>
            <a:pPr fontAlgn="base">
              <a:spcBef>
                <a:spcPct val="0"/>
              </a:spcBef>
              <a:spcAft>
                <a:spcPct val="0"/>
              </a:spcAft>
              <a:defRPr/>
            </a:pPr>
            <a:endParaRPr lang="en-US" sz="24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632B4FC9-0BAD-A441-9D5C-8BBF6971E0DE}" type="slidenum">
              <a:rPr lang="en-US" sz="2400" smtClean="0">
                <a:solidFill>
                  <a:prstClr val="black"/>
                </a:solidFill>
                <a:latin typeface="Rockwell" charset="0"/>
                <a:ea typeface="MS PGothic" charset="0"/>
                <a:cs typeface="MS PGothic" charset="0"/>
                <a:sym typeface="Rockwell" charset="0"/>
              </a:rPr>
              <a:pPr fontAlgn="base">
                <a:spcBef>
                  <a:spcPct val="0"/>
                </a:spcBef>
                <a:spcAft>
                  <a:spcPct val="0"/>
                </a:spcAft>
              </a:pPr>
              <a:t>‹#›</a:t>
            </a:fld>
            <a:endParaRPr lang="en-US" sz="2400" smtClean="0">
              <a:solidFill>
                <a:prstClr val="black"/>
              </a:solidFill>
              <a:latin typeface="Rockwell" charset="0"/>
              <a:ea typeface="MS PGothic" charset="0"/>
              <a:cs typeface="MS PGothic" charset="0"/>
              <a:sym typeface="Rockwell" charset="0"/>
            </a:endParaRPr>
          </a:p>
        </p:txBody>
      </p:sp>
    </p:spTree>
    <p:extLst>
      <p:ext uri="{BB962C8B-B14F-4D97-AF65-F5344CB8AC3E}">
        <p14:creationId xmlns:p14="http://schemas.microsoft.com/office/powerpoint/2010/main" val="428449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93940-069D-41FB-B04D-EDC3F616148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1840361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61473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93940-069D-41FB-B04D-EDC3F616148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D869F-B760-441A-8CD1-645DC11CDCE4}" type="slidenum">
              <a:rPr lang="en-US" smtClean="0"/>
              <a:t>‹#›</a:t>
            </a:fld>
            <a:endParaRPr lang="en-US"/>
          </a:p>
        </p:txBody>
      </p:sp>
    </p:spTree>
    <p:extLst>
      <p:ext uri="{BB962C8B-B14F-4D97-AF65-F5344CB8AC3E}">
        <p14:creationId xmlns:p14="http://schemas.microsoft.com/office/powerpoint/2010/main" val="30903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6.jpeg"/><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93940-069D-41FB-B04D-EDC3F6161480}" type="datetimeFigureOut">
              <a:rPr lang="en-US" smtClean="0"/>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D869F-B760-441A-8CD1-645DC11CDCE4}" type="slidenum">
              <a:rPr lang="en-US" smtClean="0"/>
              <a:t>‹#›</a:t>
            </a:fld>
            <a:endParaRPr lang="en-US"/>
          </a:p>
        </p:txBody>
      </p:sp>
    </p:spTree>
    <p:extLst>
      <p:ext uri="{BB962C8B-B14F-4D97-AF65-F5344CB8AC3E}">
        <p14:creationId xmlns:p14="http://schemas.microsoft.com/office/powerpoint/2010/main" val="108312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0A2A08C8-E83B-4038-A1A4-35DF4E79FA1F}" type="datetimeFigureOut">
              <a:rPr lang="en-US"/>
              <a:pPr>
                <a:defRPr/>
              </a:pPr>
              <a:t>3/31/2017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1D58B65A-AF32-440F-87F2-45BB891654C5}" type="slidenum">
              <a:rPr lang="en-US">
                <a:solidFill>
                  <a:srgbClr val="8CADAE">
                    <a:shade val="75000"/>
                  </a:srgbClr>
                </a:solidFill>
              </a:rPr>
              <a:pPr>
                <a:defRPr/>
              </a:pPr>
              <a:t>‹#›</a:t>
            </a:fld>
            <a:endParaRPr lang="en-US">
              <a:solidFill>
                <a:srgbClr val="8CADAE">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86162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ver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915035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84413" y="684213"/>
            <a:ext cx="6324600" cy="2135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22528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ea typeface="ＭＳ Ｐゴシック" pitchFamily="34" charset="-128"/>
        </a:defRPr>
      </a:lvl2pPr>
      <a:lvl3pPr algn="l" rtl="0" eaLnBrk="0" fontAlgn="base" hangingPunct="0">
        <a:spcBef>
          <a:spcPct val="0"/>
        </a:spcBef>
        <a:spcAft>
          <a:spcPct val="0"/>
        </a:spcAft>
        <a:defRPr sz="3600" b="1">
          <a:solidFill>
            <a:schemeClr val="bg1"/>
          </a:solidFill>
          <a:latin typeface="Arial" charset="0"/>
          <a:ea typeface="ＭＳ Ｐゴシック" pitchFamily="34" charset="-128"/>
        </a:defRPr>
      </a:lvl3pPr>
      <a:lvl4pPr algn="l" rtl="0" eaLnBrk="0" fontAlgn="base" hangingPunct="0">
        <a:spcBef>
          <a:spcPct val="0"/>
        </a:spcBef>
        <a:spcAft>
          <a:spcPct val="0"/>
        </a:spcAft>
        <a:defRPr sz="3600" b="1">
          <a:solidFill>
            <a:schemeClr val="bg1"/>
          </a:solidFill>
          <a:latin typeface="Arial" charset="0"/>
          <a:ea typeface="ＭＳ Ｐゴシック" pitchFamily="34" charset="-128"/>
        </a:defRPr>
      </a:lvl4pPr>
      <a:lvl5pPr algn="l" rtl="0" eaLnBrk="0" fontAlgn="base" hangingPunct="0">
        <a:spcBef>
          <a:spcPct val="0"/>
        </a:spcBef>
        <a:spcAft>
          <a:spcPct val="0"/>
        </a:spcAft>
        <a:defRPr sz="3600" b="1">
          <a:solidFill>
            <a:schemeClr val="bg1"/>
          </a:solidFill>
          <a:latin typeface="Arial" charset="0"/>
          <a:ea typeface="ＭＳ Ｐゴシック" pitchFamily="34" charset="-128"/>
        </a:defRPr>
      </a:lvl5pPr>
      <a:lvl6pPr marL="457200" algn="l" rtl="0" fontAlgn="base">
        <a:spcBef>
          <a:spcPct val="0"/>
        </a:spcBef>
        <a:spcAft>
          <a:spcPct val="0"/>
        </a:spcAft>
        <a:defRPr sz="3600" b="1">
          <a:solidFill>
            <a:schemeClr val="bg1"/>
          </a:solidFill>
          <a:latin typeface="Arial" charset="0"/>
          <a:ea typeface="ＭＳ Ｐゴシック" pitchFamily="34" charset="-128"/>
        </a:defRPr>
      </a:lvl6pPr>
      <a:lvl7pPr marL="914400" algn="l" rtl="0" fontAlgn="base">
        <a:spcBef>
          <a:spcPct val="0"/>
        </a:spcBef>
        <a:spcAft>
          <a:spcPct val="0"/>
        </a:spcAft>
        <a:defRPr sz="3600" b="1">
          <a:solidFill>
            <a:schemeClr val="bg1"/>
          </a:solidFill>
          <a:latin typeface="Arial" charset="0"/>
          <a:ea typeface="ＭＳ Ｐゴシック" pitchFamily="34" charset="-128"/>
        </a:defRPr>
      </a:lvl7pPr>
      <a:lvl8pPr marL="1371600" algn="l" rtl="0" fontAlgn="base">
        <a:spcBef>
          <a:spcPct val="0"/>
        </a:spcBef>
        <a:spcAft>
          <a:spcPct val="0"/>
        </a:spcAft>
        <a:defRPr sz="3600" b="1">
          <a:solidFill>
            <a:schemeClr val="bg1"/>
          </a:solidFill>
          <a:latin typeface="Arial" charset="0"/>
          <a:ea typeface="ＭＳ Ｐゴシック" pitchFamily="34" charset="-128"/>
        </a:defRPr>
      </a:lvl8pPr>
      <a:lvl9pPr marL="1828800" algn="l" rtl="0" fontAlgn="base">
        <a:spcBef>
          <a:spcPct val="0"/>
        </a:spcBef>
        <a:spcAft>
          <a:spcPct val="0"/>
        </a:spcAft>
        <a:defRPr sz="36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ntent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141413" y="684213"/>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1141413" y="1827213"/>
            <a:ext cx="7772400" cy="3735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9157" name="Rectangle 5"/>
          <p:cNvSpPr>
            <a:spLocks noGrp="1" noChangeArrowheads="1"/>
          </p:cNvSpPr>
          <p:nvPr>
            <p:ph type="ftr" sz="quarter" idx="3"/>
          </p:nvPr>
        </p:nvSpPr>
        <p:spPr bwMode="auto">
          <a:xfrm>
            <a:off x="3124200" y="5940425"/>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49158" name="Rectangle 6"/>
          <p:cNvSpPr>
            <a:spLocks noGrp="1" noChangeArrowheads="1"/>
          </p:cNvSpPr>
          <p:nvPr>
            <p:ph type="sldNum" sz="quarter" idx="4"/>
          </p:nvPr>
        </p:nvSpPr>
        <p:spPr bwMode="auto">
          <a:xfrm>
            <a:off x="6964363" y="6019800"/>
            <a:ext cx="1905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1200" b="1">
                <a:latin typeface="Arial" charset="0"/>
              </a:defRPr>
            </a:lvl1pPr>
          </a:lstStyle>
          <a:p>
            <a:pPr eaLnBrk="0" fontAlgn="base" hangingPunct="0">
              <a:spcBef>
                <a:spcPct val="0"/>
              </a:spcBef>
              <a:spcAft>
                <a:spcPct val="0"/>
              </a:spcAft>
            </a:pPr>
            <a:fld id="{18AB4E00-ECDA-49B0-9EF2-6498824D4E50}" type="slidenum">
              <a:rPr lang="en-US" altLang="en-US">
                <a:solidFill>
                  <a:srgbClr val="000000"/>
                </a:solidFill>
              </a:rPr>
              <a:pPr eaLnBrk="0" fontAlgn="base" hangingPunct="0">
                <a:spcBef>
                  <a:spcPct val="0"/>
                </a:spcBef>
                <a:spcAft>
                  <a:spcPct val="0"/>
                </a:spcAft>
              </a:pPr>
              <a:t>‹#›</a:t>
            </a:fld>
            <a:endParaRPr lang="en-US" altLang="en-US" sz="1000">
              <a:solidFill>
                <a:srgbClr val="000000"/>
              </a:solidFill>
            </a:endParaRPr>
          </a:p>
        </p:txBody>
      </p:sp>
    </p:spTree>
    <p:extLst>
      <p:ext uri="{BB962C8B-B14F-4D97-AF65-F5344CB8AC3E}">
        <p14:creationId xmlns:p14="http://schemas.microsoft.com/office/powerpoint/2010/main" val="281447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defRPr>
      </a:lvl5pPr>
      <a:lvl6pPr marL="457200" algn="l" rtl="0" fontAlgn="base">
        <a:spcBef>
          <a:spcPct val="0"/>
        </a:spcBef>
        <a:spcAft>
          <a:spcPct val="0"/>
        </a:spcAft>
        <a:defRPr sz="3600" b="1">
          <a:solidFill>
            <a:schemeClr val="tx2"/>
          </a:solidFill>
          <a:latin typeface="Arial" charset="0"/>
          <a:ea typeface="ＭＳ Ｐゴシック" pitchFamily="34" charset="-128"/>
        </a:defRPr>
      </a:lvl6pPr>
      <a:lvl7pPr marL="914400" algn="l" rtl="0" fontAlgn="base">
        <a:spcBef>
          <a:spcPct val="0"/>
        </a:spcBef>
        <a:spcAft>
          <a:spcPct val="0"/>
        </a:spcAft>
        <a:defRPr sz="3600" b="1">
          <a:solidFill>
            <a:schemeClr val="tx2"/>
          </a:solidFill>
          <a:latin typeface="Arial" charset="0"/>
          <a:ea typeface="ＭＳ Ｐゴシック" pitchFamily="34" charset="-128"/>
        </a:defRPr>
      </a:lvl7pPr>
      <a:lvl8pPr marL="1371600" algn="l" rtl="0" fontAlgn="base">
        <a:spcBef>
          <a:spcPct val="0"/>
        </a:spcBef>
        <a:spcAft>
          <a:spcPct val="0"/>
        </a:spcAft>
        <a:defRPr sz="3600" b="1">
          <a:solidFill>
            <a:schemeClr val="tx2"/>
          </a:solidFill>
          <a:latin typeface="Arial" charset="0"/>
          <a:ea typeface="ＭＳ Ｐゴシック" pitchFamily="34" charset="-128"/>
        </a:defRPr>
      </a:lvl8pPr>
      <a:lvl9pPr marL="1828800" algn="l" rtl="0" fontAlgn="base">
        <a:spcBef>
          <a:spcPct val="0"/>
        </a:spcBef>
        <a:spcAft>
          <a:spcPct val="0"/>
        </a:spcAft>
        <a:defRPr sz="36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useo 300"/>
              </a:defRPr>
            </a:lvl1pPr>
          </a:lstStyle>
          <a:p>
            <a:pPr defTabSz="457200"/>
            <a:fld id="{E2E6A8E6-0592-B54C-A7B9-6D3FDBFC006C}" type="datetimeFigureOut">
              <a:rPr lang="en-US" smtClean="0">
                <a:solidFill>
                  <a:prstClr val="black">
                    <a:tint val="75000"/>
                  </a:prstClr>
                </a:solidFill>
              </a:rPr>
              <a:pPr defTabSz="457200"/>
              <a:t>3/31/2017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useo 300"/>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useo 300"/>
              </a:defRPr>
            </a:lvl1pPr>
          </a:lstStyle>
          <a:p>
            <a:pPr defTabSz="457200"/>
            <a:fld id="{2A13CE9F-057F-7E47-9C38-1BD9C3D2552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3610056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useo 30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useo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useo 30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useo 30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useo 30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useo 3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erlin Sans FB"/>
              </a:defRPr>
            </a:lvl1pPr>
          </a:lstStyle>
          <a:p>
            <a:pPr defTabSz="457200"/>
            <a:fld id="{E2E6A8E6-0592-B54C-A7B9-6D3FDBFC006C}" type="datetimeFigureOut">
              <a:rPr lang="en-US" smtClean="0">
                <a:solidFill>
                  <a:prstClr val="black">
                    <a:tint val="75000"/>
                  </a:prstClr>
                </a:solidFill>
              </a:rPr>
              <a:pPr defTabSz="457200"/>
              <a:t>3/31/2017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erlin Sans FB"/>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erlin Sans FB"/>
              </a:defRPr>
            </a:lvl1pPr>
          </a:lstStyle>
          <a:p>
            <a:pPr defTabSz="457200"/>
            <a:fld id="{2A13CE9F-057F-7E47-9C38-1BD9C3D2552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28926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Berlin Sans FB"/>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Berlin Sans FB"/>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erlin Sans FB"/>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erlin Sans FB"/>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9787F"/>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5791200"/>
            <a:ext cx="9144000" cy="1066800"/>
          </a:xfrm>
          <a:prstGeom prst="rect">
            <a:avLst/>
          </a:prstGeom>
          <a:solidFill>
            <a:schemeClr val="bg1"/>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fontAlgn="base">
              <a:spcBef>
                <a:spcPct val="0"/>
              </a:spcBef>
              <a:spcAft>
                <a:spcPct val="0"/>
              </a:spcAft>
              <a:defRPr/>
            </a:pPr>
            <a:endParaRPr lang="en-US" sz="2400">
              <a:solidFill>
                <a:prstClr val="white"/>
              </a:solidFill>
              <a:latin typeface="Calibri"/>
              <a:ea typeface="MS PGothic" charset="0"/>
              <a:cs typeface="MS PGothic" charset="0"/>
              <a:sym typeface="Rockwell" charset="0"/>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7" descr="illuminate_logo_horizontal_teal-02 (1).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4384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 descr="4 Logos with SAFE.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03788" y="5980113"/>
            <a:ext cx="4011612"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21789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defTabSz="457200" rtl="0" eaLnBrk="0" fontAlgn="base" hangingPunct="0">
        <a:spcBef>
          <a:spcPct val="0"/>
        </a:spcBef>
        <a:spcAft>
          <a:spcPct val="0"/>
        </a:spcAft>
        <a:defRPr sz="4400" b="1" kern="1200">
          <a:solidFill>
            <a:schemeClr val="bg1"/>
          </a:solidFill>
          <a:latin typeface="Josefin Sans"/>
          <a:ea typeface="MS PGothic" panose="020B0600070205080204" pitchFamily="34" charset="-128"/>
          <a:cs typeface="Josefin Sans"/>
        </a:defRPr>
      </a:lvl1pPr>
      <a:lvl2pPr algn="ctr" defTabSz="457200" rtl="0" eaLnBrk="0" fontAlgn="base" hangingPunct="0">
        <a:spcBef>
          <a:spcPct val="0"/>
        </a:spcBef>
        <a:spcAft>
          <a:spcPct val="0"/>
        </a:spcAft>
        <a:defRPr sz="4400" b="1">
          <a:solidFill>
            <a:schemeClr val="bg1"/>
          </a:solidFill>
          <a:latin typeface="Josefin Sans" charset="0"/>
          <a:ea typeface="MS PGothic" panose="020B0600070205080204" pitchFamily="34" charset="-128"/>
          <a:cs typeface="Josefin Sans" charset="0"/>
        </a:defRPr>
      </a:lvl2pPr>
      <a:lvl3pPr algn="ctr" defTabSz="457200" rtl="0" eaLnBrk="0" fontAlgn="base" hangingPunct="0">
        <a:spcBef>
          <a:spcPct val="0"/>
        </a:spcBef>
        <a:spcAft>
          <a:spcPct val="0"/>
        </a:spcAft>
        <a:defRPr sz="4400" b="1">
          <a:solidFill>
            <a:schemeClr val="bg1"/>
          </a:solidFill>
          <a:latin typeface="Josefin Sans" charset="0"/>
          <a:ea typeface="MS PGothic" panose="020B0600070205080204" pitchFamily="34" charset="-128"/>
          <a:cs typeface="Josefin Sans" charset="0"/>
        </a:defRPr>
      </a:lvl3pPr>
      <a:lvl4pPr algn="ctr" defTabSz="457200" rtl="0" eaLnBrk="0" fontAlgn="base" hangingPunct="0">
        <a:spcBef>
          <a:spcPct val="0"/>
        </a:spcBef>
        <a:spcAft>
          <a:spcPct val="0"/>
        </a:spcAft>
        <a:defRPr sz="4400" b="1">
          <a:solidFill>
            <a:schemeClr val="bg1"/>
          </a:solidFill>
          <a:latin typeface="Josefin Sans" charset="0"/>
          <a:ea typeface="MS PGothic" panose="020B0600070205080204" pitchFamily="34" charset="-128"/>
          <a:cs typeface="Josefin Sans" charset="0"/>
        </a:defRPr>
      </a:lvl4pPr>
      <a:lvl5pPr algn="ctr" defTabSz="457200" rtl="0" eaLnBrk="0" fontAlgn="base" hangingPunct="0">
        <a:spcBef>
          <a:spcPct val="0"/>
        </a:spcBef>
        <a:spcAft>
          <a:spcPct val="0"/>
        </a:spcAft>
        <a:defRPr sz="4400" b="1">
          <a:solidFill>
            <a:schemeClr val="bg1"/>
          </a:solidFill>
          <a:latin typeface="Josefin Sans" charset="0"/>
          <a:ea typeface="MS PGothic" panose="020B0600070205080204" pitchFamily="34" charset="-128"/>
          <a:cs typeface="Josefin Sans" charset="0"/>
        </a:defRPr>
      </a:lvl5pPr>
      <a:lvl6pPr marL="457200" algn="ctr" defTabSz="457200" rtl="0" fontAlgn="base">
        <a:spcBef>
          <a:spcPct val="0"/>
        </a:spcBef>
        <a:spcAft>
          <a:spcPct val="0"/>
        </a:spcAft>
        <a:defRPr sz="4400" b="1">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b="1">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b="1">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b="1">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FFFFFF"/>
          </a:solidFill>
          <a:latin typeface="Century Gothic"/>
          <a:ea typeface="MS PGothic" panose="020B0600070205080204" pitchFamily="34" charset="-128"/>
          <a:cs typeface="Century Gothic"/>
        </a:defRPr>
      </a:lvl1pPr>
      <a:lvl2pPr marL="742950" indent="-285750" algn="l" defTabSz="457200" rtl="0" eaLnBrk="0" fontAlgn="base" hangingPunct="0">
        <a:spcBef>
          <a:spcPct val="20000"/>
        </a:spcBef>
        <a:spcAft>
          <a:spcPct val="0"/>
        </a:spcAft>
        <a:buFont typeface="Arial" charset="0"/>
        <a:buChar char="–"/>
        <a:defRPr sz="2800" kern="1200">
          <a:solidFill>
            <a:srgbClr val="FFFFFF"/>
          </a:solidFill>
          <a:latin typeface="Century Gothic"/>
          <a:ea typeface="MS PGothic" panose="020B0600070205080204" pitchFamily="34" charset="-128"/>
          <a:cs typeface="Century Gothic"/>
        </a:defRPr>
      </a:lvl2pPr>
      <a:lvl3pPr marL="1143000" indent="-228600" algn="l" defTabSz="457200" rtl="0" eaLnBrk="0" fontAlgn="base" hangingPunct="0">
        <a:spcBef>
          <a:spcPct val="20000"/>
        </a:spcBef>
        <a:spcAft>
          <a:spcPct val="0"/>
        </a:spcAft>
        <a:buFont typeface="Arial" charset="0"/>
        <a:buChar char="•"/>
        <a:defRPr sz="2400" kern="1200">
          <a:solidFill>
            <a:srgbClr val="FFFFFF"/>
          </a:solidFill>
          <a:latin typeface="Century Gothic"/>
          <a:ea typeface="MS PGothic" panose="020B0600070205080204" pitchFamily="34" charset="-128"/>
          <a:cs typeface="Century Gothic"/>
        </a:defRPr>
      </a:lvl3pPr>
      <a:lvl4pPr marL="1600200" indent="-228600" algn="l" defTabSz="457200" rtl="0" eaLnBrk="0" fontAlgn="base" hangingPunct="0">
        <a:spcBef>
          <a:spcPct val="20000"/>
        </a:spcBef>
        <a:spcAft>
          <a:spcPct val="0"/>
        </a:spcAft>
        <a:buFont typeface="Arial" charset="0"/>
        <a:buChar char="–"/>
        <a:defRPr sz="2000" kern="1200">
          <a:solidFill>
            <a:srgbClr val="FFFFFF"/>
          </a:solidFill>
          <a:latin typeface="Century Gothic"/>
          <a:ea typeface="MS PGothic" panose="020B0600070205080204" pitchFamily="34" charset="-128"/>
          <a:cs typeface="Century Gothic"/>
        </a:defRPr>
      </a:lvl4pPr>
      <a:lvl5pPr marL="2057400" indent="-228600" algn="l" defTabSz="457200" rtl="0" eaLnBrk="0" fontAlgn="base" hangingPunct="0">
        <a:spcBef>
          <a:spcPct val="20000"/>
        </a:spcBef>
        <a:spcAft>
          <a:spcPct val="0"/>
        </a:spcAft>
        <a:buFont typeface="Arial" charset="0"/>
        <a:buChar char="»"/>
        <a:defRPr sz="2000" kern="1200">
          <a:solidFill>
            <a:srgbClr val="FFFFFF"/>
          </a:solidFill>
          <a:latin typeface="Century Gothic"/>
          <a:ea typeface="MS PGothic" panose="020B0600070205080204" pitchFamily="34" charset="-128"/>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8.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1176" y="3536740"/>
            <a:ext cx="7772400" cy="533400"/>
          </a:xfrm>
        </p:spPr>
        <p:txBody>
          <a:bodyPr>
            <a:normAutofit fontScale="90000"/>
          </a:bodyPr>
          <a:lstStyle/>
          <a:p>
            <a:r>
              <a:rPr lang="en-US" dirty="0" smtClean="0">
                <a:solidFill>
                  <a:srgbClr val="5E1D59"/>
                </a:solidFill>
                <a:latin typeface="Raleway" panose="020B0503030101060003" pitchFamily="34" charset="0"/>
              </a:rPr>
              <a:t>Child Abuse Prevention </a:t>
            </a:r>
            <a:r>
              <a:rPr lang="en-US" dirty="0" smtClean="0">
                <a:solidFill>
                  <a:srgbClr val="5E1D59"/>
                </a:solidFill>
                <a:latin typeface="Raleway" panose="020B0503030101060003" pitchFamily="34" charset="0"/>
              </a:rPr>
              <a:t>Panel</a:t>
            </a:r>
            <a:endParaRPr lang="en-US" dirty="0">
              <a:latin typeface="Raleway" panose="020B0503030101060003" pitchFamily="34" charset="0"/>
            </a:endParaRPr>
          </a:p>
        </p:txBody>
      </p:sp>
      <p:sp>
        <p:nvSpPr>
          <p:cNvPr id="3" name="Subtitle 2"/>
          <p:cNvSpPr>
            <a:spLocks noGrp="1"/>
          </p:cNvSpPr>
          <p:nvPr>
            <p:ph type="subTitle" idx="1"/>
          </p:nvPr>
        </p:nvSpPr>
        <p:spPr>
          <a:xfrm>
            <a:off x="1226976" y="4101594"/>
            <a:ext cx="6400800" cy="561057"/>
          </a:xfrm>
        </p:spPr>
        <p:txBody>
          <a:bodyPr>
            <a:normAutofit lnSpcReduction="10000"/>
          </a:bodyPr>
          <a:lstStyle/>
          <a:p>
            <a:r>
              <a:rPr lang="en-US" dirty="0" smtClean="0">
                <a:solidFill>
                  <a:srgbClr val="5E1D59"/>
                </a:solidFill>
                <a:latin typeface="Raleway" panose="020B0503030101060003" pitchFamily="34" charset="0"/>
              </a:rPr>
              <a:t>April </a:t>
            </a:r>
            <a:r>
              <a:rPr lang="en-US" dirty="0" smtClean="0">
                <a:solidFill>
                  <a:srgbClr val="5E1D59"/>
                </a:solidFill>
                <a:latin typeface="Raleway" panose="020B0503030101060003" pitchFamily="34" charset="0"/>
              </a:rPr>
              <a:t>3, 2017</a:t>
            </a:r>
            <a:endParaRPr lang="en-US" dirty="0">
              <a:solidFill>
                <a:srgbClr val="5E1D59"/>
              </a:solidFill>
              <a:latin typeface="Raleway" panose="020B05030301010600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99334"/>
            <a:ext cx="8323762" cy="2493715"/>
          </a:xfrm>
          <a:prstGeom prst="rect">
            <a:avLst/>
          </a:prstGeom>
        </p:spPr>
      </p:pic>
      <p:sp>
        <p:nvSpPr>
          <p:cNvPr id="5" name="Text Box 2"/>
          <p:cNvSpPr txBox="1">
            <a:spLocks noChangeArrowheads="1"/>
          </p:cNvSpPr>
          <p:nvPr/>
        </p:nvSpPr>
        <p:spPr bwMode="auto">
          <a:xfrm>
            <a:off x="412890" y="4662651"/>
            <a:ext cx="2209800" cy="1814349"/>
          </a:xfrm>
          <a:prstGeom prst="rect">
            <a:avLst/>
          </a:prstGeom>
          <a:solidFill>
            <a:schemeClr val="bg1">
              <a:alpha val="50000"/>
            </a:schemeClr>
          </a:solidFill>
          <a:ln w="19050">
            <a:solidFill>
              <a:srgbClr val="D7DF2A"/>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Proudly hosted 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When it comes to kids…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We Never Quit.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i="1" dirty="0">
                <a:solidFill>
                  <a:srgbClr val="5E1D59"/>
                </a:solidFill>
                <a:effectLst/>
                <a:latin typeface="Raleway" panose="020B0503030101060003" pitchFamily="34" charset="0"/>
                <a:ea typeface="Calibri" panose="020F0502020204030204" pitchFamily="34" charset="0"/>
                <a:cs typeface="Times New Roman" panose="02020603050405020304" pitchFamily="18" charset="0"/>
              </a:rPr>
              <a:t>Childlawcenter.org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06" y="4956922"/>
            <a:ext cx="1807584" cy="596480"/>
          </a:xfrm>
          <a:prstGeom prst="rect">
            <a:avLst/>
          </a:prstGeom>
        </p:spPr>
      </p:pic>
    </p:spTree>
    <p:extLst>
      <p:ext uri="{BB962C8B-B14F-4D97-AF65-F5344CB8AC3E}">
        <p14:creationId xmlns:p14="http://schemas.microsoft.com/office/powerpoint/2010/main" val="136296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idx="1"/>
          </p:nvPr>
        </p:nvSpPr>
        <p:spPr/>
        <p:txBody>
          <a:bodyPr/>
          <a:lstStyle/>
          <a:p>
            <a:endParaRPr lang="en-US" altLang="en-US"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04800"/>
            <a:ext cx="9371013" cy="549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2392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4"/>
          <p:cNvGraphicFramePr>
            <a:graphicFrameLocks/>
          </p:cNvGraphicFramePr>
          <p:nvPr/>
        </p:nvGraphicFramePr>
        <p:xfrm>
          <a:off x="101600" y="558800"/>
          <a:ext cx="6678613" cy="5359400"/>
        </p:xfrm>
        <a:graphic>
          <a:graphicData uri="http://schemas.openxmlformats.org/presentationml/2006/ole">
            <mc:AlternateContent xmlns:mc="http://schemas.openxmlformats.org/markup-compatibility/2006">
              <mc:Choice xmlns:v="urn:schemas-microsoft-com:vml" Requires="v">
                <p:oleObj spid="_x0000_s1038" r:id="rId4" imgW="6675699" imgH="5358848" progId="Excel.Chart.8">
                  <p:embed/>
                </p:oleObj>
              </mc:Choice>
              <mc:Fallback>
                <p:oleObj r:id="rId4" imgW="6675699" imgH="535884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558800"/>
                        <a:ext cx="6678613"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483" name="TextBox 2"/>
          <p:cNvSpPr txBox="1">
            <a:spLocks noChangeArrowheads="1"/>
          </p:cNvSpPr>
          <p:nvPr/>
        </p:nvSpPr>
        <p:spPr bwMode="auto">
          <a:xfrm>
            <a:off x="304800" y="0"/>
            <a:ext cx="861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buFontTx/>
              <a:buNone/>
            </a:pPr>
            <a:r>
              <a:rPr lang="en-US" altLang="en-US" sz="3600" b="1">
                <a:solidFill>
                  <a:srgbClr val="000000"/>
                </a:solidFill>
                <a:latin typeface="Gill Sans MT" pitchFamily="34" charset="0"/>
              </a:rPr>
              <a:t>IY GROWTH AND OPPORTUNITY</a:t>
            </a:r>
          </a:p>
        </p:txBody>
      </p:sp>
      <p:sp>
        <p:nvSpPr>
          <p:cNvPr id="4" name="TextBox 3"/>
          <p:cNvSpPr txBox="1"/>
          <p:nvPr/>
        </p:nvSpPr>
        <p:spPr>
          <a:xfrm>
            <a:off x="6553200" y="2265363"/>
            <a:ext cx="2565400" cy="1570037"/>
          </a:xfrm>
          <a:prstGeom prst="rect">
            <a:avLst/>
          </a:prstGeom>
          <a:noFill/>
        </p:spPr>
        <p:txBody>
          <a:bodyPr>
            <a:spAutoFit/>
          </a:bodyPr>
          <a:lstStyle/>
          <a:p>
            <a:pPr marL="342900" indent="-342900" eaLnBrk="0" fontAlgn="base" hangingPunct="0">
              <a:spcBef>
                <a:spcPct val="0"/>
              </a:spcBef>
              <a:spcAft>
                <a:spcPct val="0"/>
              </a:spcAft>
              <a:buFont typeface="Arial" panose="020B0604020202020204" pitchFamily="34" charset="0"/>
              <a:buChar char="•"/>
              <a:defRPr/>
            </a:pPr>
            <a:r>
              <a:rPr lang="en-US" sz="2400" dirty="0">
                <a:solidFill>
                  <a:srgbClr val="000000"/>
                </a:solidFill>
                <a:latin typeface="Gill Sans MT" pitchFamily="34" charset="0"/>
              </a:rPr>
              <a:t>67k children &amp; parents served</a:t>
            </a:r>
          </a:p>
          <a:p>
            <a:pPr eaLnBrk="0" fontAlgn="base" hangingPunct="0">
              <a:spcBef>
                <a:spcPct val="0"/>
              </a:spcBef>
              <a:spcAft>
                <a:spcPct val="0"/>
              </a:spcAft>
              <a:defRPr/>
            </a:pPr>
            <a:endParaRPr lang="en-US" sz="2400" dirty="0">
              <a:solidFill>
                <a:srgbClr val="000000"/>
              </a:solidFill>
              <a:latin typeface="Gill Sans MT"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2400" dirty="0">
                <a:solidFill>
                  <a:srgbClr val="000000"/>
                </a:solidFill>
                <a:latin typeface="Gill Sans MT" pitchFamily="34" charset="0"/>
              </a:rPr>
              <a:t>11% penetration</a:t>
            </a:r>
          </a:p>
        </p:txBody>
      </p:sp>
    </p:spTree>
    <p:extLst>
      <p:ext uri="{BB962C8B-B14F-4D97-AF65-F5344CB8AC3E}">
        <p14:creationId xmlns:p14="http://schemas.microsoft.com/office/powerpoint/2010/main" val="194384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0"/>
            <a:ext cx="7772400" cy="1219200"/>
          </a:xfrm>
        </p:spPr>
        <p:txBody>
          <a:bodyPr/>
          <a:lstStyle/>
          <a:p>
            <a:pPr algn="ctr" eaLnBrk="1" hangingPunct="1"/>
            <a:r>
              <a:rPr lang="en-US" altLang="en-US" smtClean="0">
                <a:solidFill>
                  <a:schemeClr val="tx1"/>
                </a:solidFill>
                <a:latin typeface="Gill Sans MT" pitchFamily="34" charset="0"/>
              </a:rPr>
              <a:t>2016 Colorado Outcomes</a:t>
            </a:r>
            <a:r>
              <a:rPr lang="en-US" altLang="en-US" sz="2400" smtClean="0">
                <a:solidFill>
                  <a:schemeClr val="tx1"/>
                </a:solidFill>
                <a:latin typeface="Gill Sans MT" pitchFamily="34" charset="0"/>
              </a:rPr>
              <a:t/>
            </a:r>
            <a:br>
              <a:rPr lang="en-US" altLang="en-US" sz="2400" smtClean="0">
                <a:solidFill>
                  <a:schemeClr val="tx1"/>
                </a:solidFill>
                <a:latin typeface="Gill Sans MT" pitchFamily="34" charset="0"/>
              </a:rPr>
            </a:br>
            <a:endParaRPr lang="en-US" altLang="en-US" sz="2400" smtClean="0">
              <a:solidFill>
                <a:schemeClr val="tx1"/>
              </a:solidFill>
              <a:latin typeface="Gill Sans MT" pitchFamily="34" charset="0"/>
            </a:endParaRPr>
          </a:p>
        </p:txBody>
      </p:sp>
      <p:sp>
        <p:nvSpPr>
          <p:cNvPr id="26627" name="Rectangle 3"/>
          <p:cNvSpPr>
            <a:spLocks noGrp="1" noChangeArrowheads="1"/>
          </p:cNvSpPr>
          <p:nvPr>
            <p:ph type="body" idx="1"/>
          </p:nvPr>
        </p:nvSpPr>
        <p:spPr>
          <a:xfrm>
            <a:off x="33338" y="381000"/>
            <a:ext cx="9144000" cy="5105400"/>
          </a:xfrm>
        </p:spPr>
        <p:txBody>
          <a:bodyPr/>
          <a:lstStyle/>
          <a:p>
            <a:pPr marL="0" indent="0">
              <a:buFontTx/>
              <a:buNone/>
              <a:defRPr/>
            </a:pPr>
            <a:endParaRPr lang="en-US" altLang="en-US" sz="2200" dirty="0" smtClean="0">
              <a:latin typeface="Gill Sans MT" pitchFamily="34" charset="0"/>
            </a:endParaRPr>
          </a:p>
          <a:p>
            <a:pPr marL="0" indent="0">
              <a:buFontTx/>
              <a:buNone/>
              <a:defRPr/>
            </a:pPr>
            <a:r>
              <a:rPr lang="en-US" altLang="en-US" sz="2200" dirty="0" smtClean="0">
                <a:latin typeface="Gill Sans MT" pitchFamily="34" charset="0"/>
              </a:rPr>
              <a:t>Statistically significant changes in:</a:t>
            </a:r>
          </a:p>
          <a:p>
            <a:pPr>
              <a:defRPr/>
            </a:pPr>
            <a:r>
              <a:rPr lang="en-US" altLang="en-US" sz="2200" dirty="0" smtClean="0">
                <a:latin typeface="Gill Sans MT" pitchFamily="34" charset="0"/>
              </a:rPr>
              <a:t>Children’s social competence - Prosocial/Communication Skills, Emotion Regulation Skills and Academic Skills</a:t>
            </a:r>
          </a:p>
          <a:p>
            <a:pPr>
              <a:defRPr/>
            </a:pPr>
            <a:r>
              <a:rPr lang="en-US" altLang="en-US" sz="2200" dirty="0" smtClean="0">
                <a:latin typeface="Gill Sans MT" pitchFamily="34" charset="0"/>
              </a:rPr>
              <a:t>Parent’s increased use of positive parenting, including: Appropriate Discipline, Positive Verbal Discipline, Monitoring, Clear Expect/Praise </a:t>
            </a:r>
          </a:p>
          <a:p>
            <a:pPr>
              <a:defRPr/>
            </a:pPr>
            <a:r>
              <a:rPr lang="en-US" altLang="en-US" sz="2200" dirty="0" smtClean="0">
                <a:latin typeface="Gill Sans MT" pitchFamily="34" charset="0"/>
              </a:rPr>
              <a:t>Parent’s decreased use of negative parenting, including: Harsh and Inconsistent Discipline and Physical Punishment</a:t>
            </a:r>
          </a:p>
          <a:p>
            <a:pPr marL="0" indent="0">
              <a:buFontTx/>
              <a:buNone/>
              <a:defRPr/>
            </a:pPr>
            <a:r>
              <a:rPr lang="en-US" altLang="en-US" sz="2200" dirty="0" smtClean="0">
                <a:latin typeface="Gill Sans MT" pitchFamily="34" charset="0"/>
              </a:rPr>
              <a:t>Teacher/Parent Satisfaction:</a:t>
            </a:r>
          </a:p>
          <a:p>
            <a:pPr>
              <a:defRPr/>
            </a:pPr>
            <a:r>
              <a:rPr lang="en-US" altLang="en-US" sz="2200" dirty="0" smtClean="0">
                <a:latin typeface="Gill Sans MT" pitchFamily="34" charset="0"/>
              </a:rPr>
              <a:t>84% of teachers report program met social emotional development goals</a:t>
            </a:r>
          </a:p>
          <a:p>
            <a:pPr>
              <a:defRPr/>
            </a:pPr>
            <a:r>
              <a:rPr lang="en-US" altLang="en-US" sz="2200" dirty="0" smtClean="0">
                <a:latin typeface="Gill Sans MT" pitchFamily="34" charset="0"/>
              </a:rPr>
              <a:t>97% of parents report improvement in problem that they enrolled to address</a:t>
            </a:r>
          </a:p>
          <a:p>
            <a:pPr marL="0" indent="0">
              <a:buFontTx/>
              <a:buNone/>
              <a:defRPr/>
            </a:pPr>
            <a:r>
              <a:rPr lang="en-US" altLang="en-US" sz="2200" dirty="0" smtClean="0">
                <a:latin typeface="Gill Sans MT" pitchFamily="34" charset="0"/>
              </a:rPr>
              <a:t>Return </a:t>
            </a:r>
            <a:r>
              <a:rPr lang="en-US" altLang="en-US" sz="2200" dirty="0">
                <a:latin typeface="Gill Sans MT" panose="020B0502020104020203" pitchFamily="34" charset="0"/>
              </a:rPr>
              <a:t>on Investment: </a:t>
            </a:r>
            <a:endParaRPr lang="en-US" altLang="en-US" sz="2200" dirty="0" smtClean="0">
              <a:latin typeface="Gill Sans MT" panose="020B0502020104020203" pitchFamily="34" charset="0"/>
            </a:endParaRPr>
          </a:p>
          <a:p>
            <a:pPr>
              <a:defRPr/>
            </a:pPr>
            <a:r>
              <a:rPr lang="en-US" altLang="en-US" sz="2200" dirty="0" smtClean="0">
                <a:latin typeface="Gill Sans MT" panose="020B0502020104020203" pitchFamily="34" charset="0"/>
              </a:rPr>
              <a:t>Colorado </a:t>
            </a:r>
            <a:r>
              <a:rPr lang="en-US" altLang="en-US" sz="2200" dirty="0">
                <a:latin typeface="Gill Sans MT" panose="020B0502020104020203" pitchFamily="34" charset="0"/>
              </a:rPr>
              <a:t>Results First estimates that this program avoids $4.13 in future costs for every dollar invested.</a:t>
            </a:r>
          </a:p>
          <a:p>
            <a:pPr>
              <a:defRPr/>
            </a:pPr>
            <a:endParaRPr lang="en-US" altLang="en-US" sz="2200" dirty="0" smtClean="0">
              <a:latin typeface="Gill Sans MT" pitchFamily="34" charset="0"/>
            </a:endParaRPr>
          </a:p>
          <a:p>
            <a:pPr>
              <a:defRPr/>
            </a:pPr>
            <a:endParaRPr lang="en-US" altLang="en-US" dirty="0" smtClean="0">
              <a:latin typeface="Gill Sans MT" pitchFamily="34" charset="0"/>
            </a:endParaRPr>
          </a:p>
        </p:txBody>
      </p:sp>
    </p:spTree>
    <p:extLst>
      <p:ext uri="{BB962C8B-B14F-4D97-AF65-F5344CB8AC3E}">
        <p14:creationId xmlns:p14="http://schemas.microsoft.com/office/powerpoint/2010/main" val="413619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Logos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195" y="5574792"/>
            <a:ext cx="6011651" cy="902208"/>
          </a:xfrm>
          <a:prstGeom prst="rect">
            <a:avLst/>
          </a:prstGeom>
        </p:spPr>
      </p:pic>
      <p:sp>
        <p:nvSpPr>
          <p:cNvPr id="3" name="TextBox 2"/>
          <p:cNvSpPr txBox="1"/>
          <p:nvPr/>
        </p:nvSpPr>
        <p:spPr>
          <a:xfrm>
            <a:off x="2616820" y="5388638"/>
            <a:ext cx="3962400" cy="338554"/>
          </a:xfrm>
          <a:prstGeom prst="rect">
            <a:avLst/>
          </a:prstGeom>
          <a:noFill/>
        </p:spPr>
        <p:txBody>
          <a:bodyPr wrap="square" rtlCol="0">
            <a:spAutoFit/>
          </a:bodyPr>
          <a:lstStyle/>
          <a:p>
            <a:pPr algn="ctr" eaLnBrk="0" fontAlgn="base" hangingPunct="0">
              <a:spcBef>
                <a:spcPct val="0"/>
              </a:spcBef>
              <a:spcAft>
                <a:spcPct val="0"/>
              </a:spcAft>
            </a:pPr>
            <a:r>
              <a:rPr lang="en-US" sz="1600" dirty="0" smtClean="0">
                <a:solidFill>
                  <a:prstClr val="white">
                    <a:lumMod val="50000"/>
                  </a:prstClr>
                </a:solidFill>
                <a:latin typeface="Calibri"/>
                <a:ea typeface="MS PGothic" charset="0"/>
                <a:cs typeface="MS PGothic" charset="0"/>
                <a:sym typeface="Rockwell" charset="0"/>
              </a:rPr>
              <a:t>A STRATEGIC PARTNERSHIP</a:t>
            </a:r>
          </a:p>
        </p:txBody>
      </p:sp>
      <p:pic>
        <p:nvPicPr>
          <p:cNvPr id="4" name="Picture 3" descr="CLEAR BACKGROUND illuminate_logo_horizontal_55x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4800"/>
            <a:ext cx="7976841" cy="1982124"/>
          </a:xfrm>
          <a:prstGeom prst="rect">
            <a:avLst/>
          </a:prstGeom>
        </p:spPr>
      </p:pic>
      <p:pic>
        <p:nvPicPr>
          <p:cNvPr id="8" name="Picture 7" descr="iStock-176192099.jpg"/>
          <p:cNvPicPr>
            <a:picLocks noChangeAspect="1"/>
          </p:cNvPicPr>
          <p:nvPr/>
        </p:nvPicPr>
        <p:blipFill rotWithShape="1">
          <a:blip r:embed="rId4" cstate="print">
            <a:extLst>
              <a:ext uri="{28A0092B-C50C-407E-A947-70E740481C1C}">
                <a14:useLocalDpi xmlns:a14="http://schemas.microsoft.com/office/drawing/2010/main" val="0"/>
              </a:ext>
            </a:extLst>
          </a:blip>
          <a:srcRect t="23007" b="33695"/>
          <a:stretch/>
        </p:blipFill>
        <p:spPr>
          <a:xfrm>
            <a:off x="0" y="2466009"/>
            <a:ext cx="9144000" cy="2639391"/>
          </a:xfrm>
          <a:prstGeom prst="rect">
            <a:avLst/>
          </a:prstGeom>
        </p:spPr>
      </p:pic>
    </p:spTree>
    <p:extLst>
      <p:ext uri="{BB962C8B-B14F-4D97-AF65-F5344CB8AC3E}">
        <p14:creationId xmlns:p14="http://schemas.microsoft.com/office/powerpoint/2010/main" val="200870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subTitle" idx="4294967295"/>
          </p:nvPr>
        </p:nvSpPr>
        <p:spPr>
          <a:xfrm>
            <a:off x="609600" y="1828800"/>
            <a:ext cx="7772400" cy="2514600"/>
          </a:xfrm>
        </p:spPr>
        <p:txBody>
          <a:bodyPr/>
          <a:lstStyle/>
          <a:p>
            <a:pPr marL="0" indent="0" algn="ctr">
              <a:buNone/>
            </a:pPr>
            <a:r>
              <a:rPr lang="en-US" dirty="0" smtClean="0">
                <a:solidFill>
                  <a:srgbClr val="19787F"/>
                </a:solidFill>
              </a:rPr>
              <a:t>Illuminate Colorado prevents child maltreatment and builds strong families through education, advocacy, and family support.</a:t>
            </a:r>
            <a:endParaRPr lang="en-US" dirty="0">
              <a:solidFill>
                <a:srgbClr val="19787F"/>
              </a:solidFill>
            </a:endParaRPr>
          </a:p>
        </p:txBody>
      </p:sp>
    </p:spTree>
    <p:extLst>
      <p:ext uri="{BB962C8B-B14F-4D97-AF65-F5344CB8AC3E}">
        <p14:creationId xmlns:p14="http://schemas.microsoft.com/office/powerpoint/2010/main" val="123222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429375" cy="492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929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000" y="228600"/>
            <a:ext cx="3556000" cy="53340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5383"/>
          <a:stretch/>
        </p:blipFill>
        <p:spPr bwMode="auto">
          <a:xfrm>
            <a:off x="4114800" y="228600"/>
            <a:ext cx="4749865" cy="1600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7" name="Picture 12" descr="10271304_10152145446618195_3241154506545498458_o.jpg"/>
          <p:cNvPicPr>
            <a:picLocks noChangeAspect="1" noChangeArrowheads="1"/>
          </p:cNvPicPr>
          <p:nvPr/>
        </p:nvPicPr>
        <p:blipFill rotWithShape="1">
          <a:blip r:embed="rId5">
            <a:extLst>
              <a:ext uri="{28A0092B-C50C-407E-A947-70E740481C1C}">
                <a14:useLocalDpi xmlns:a14="http://schemas.microsoft.com/office/drawing/2010/main" val="0"/>
              </a:ext>
            </a:extLst>
          </a:blip>
          <a:srcRect b="2229"/>
          <a:stretch/>
        </p:blipFill>
        <p:spPr bwMode="auto">
          <a:xfrm>
            <a:off x="4114800" y="2057400"/>
            <a:ext cx="4754880" cy="34866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040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Engage</a:t>
            </a:r>
            <a:endParaRPr lang="en-US" dirty="0"/>
          </a:p>
        </p:txBody>
      </p:sp>
      <p:sp>
        <p:nvSpPr>
          <p:cNvPr id="4" name="Rectangle 3"/>
          <p:cNvSpPr/>
          <p:nvPr/>
        </p:nvSpPr>
        <p:spPr>
          <a:xfrm>
            <a:off x="304800" y="1828800"/>
            <a:ext cx="8839200" cy="3182410"/>
          </a:xfrm>
          <a:prstGeom prst="rect">
            <a:avLst/>
          </a:prstGeom>
        </p:spPr>
        <p:txBody>
          <a:bodyPr wrap="square">
            <a:spAutoFit/>
          </a:bodyPr>
          <a:lstStyle/>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Wear Blue This Friday </a:t>
            </a:r>
            <a:r>
              <a:rPr lang="mr-IN" sz="2400" dirty="0" smtClean="0">
                <a:solidFill>
                  <a:prstClr val="black"/>
                </a:solidFill>
                <a:latin typeface="Century Gothic"/>
                <a:ea typeface="MS PGothic" charset="0"/>
                <a:cs typeface="Century Gothic"/>
                <a:sym typeface="Rockwell" charset="0"/>
              </a:rPr>
              <a:t>–</a:t>
            </a:r>
            <a:r>
              <a:rPr lang="en-US" sz="2400" dirty="0" smtClean="0">
                <a:solidFill>
                  <a:prstClr val="black"/>
                </a:solidFill>
                <a:latin typeface="Century Gothic"/>
                <a:ea typeface="MS PGothic" charset="0"/>
                <a:cs typeface="Century Gothic"/>
                <a:sym typeface="Rockwell" charset="0"/>
              </a:rPr>
              <a:t> April 7</a:t>
            </a:r>
            <a:r>
              <a:rPr lang="en-US" sz="2400" baseline="30000" dirty="0" smtClean="0">
                <a:solidFill>
                  <a:prstClr val="black"/>
                </a:solidFill>
                <a:latin typeface="Century Gothic"/>
                <a:ea typeface="MS PGothic" charset="0"/>
                <a:cs typeface="Century Gothic"/>
                <a:sym typeface="Rockwell" charset="0"/>
              </a:rPr>
              <a:t>th</a:t>
            </a:r>
            <a:r>
              <a:rPr lang="en-US" sz="2400" dirty="0" smtClean="0">
                <a:solidFill>
                  <a:prstClr val="black"/>
                </a:solidFill>
                <a:latin typeface="Century Gothic"/>
                <a:ea typeface="MS PGothic" charset="0"/>
                <a:cs typeface="Century Gothic"/>
                <a:sym typeface="Rockwell" charset="0"/>
              </a:rPr>
              <a:t> </a:t>
            </a:r>
          </a:p>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Join us on the West Steps Tomorrow at 11am</a:t>
            </a:r>
          </a:p>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Plant a Pinwheel Garden</a:t>
            </a:r>
          </a:p>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Offer to help a family in your community</a:t>
            </a:r>
          </a:p>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Promote on Social Media </a:t>
            </a:r>
          </a:p>
          <a:p>
            <a:pPr eaLnBrk="0" fontAlgn="base" hangingPunct="0">
              <a:lnSpc>
                <a:spcPct val="120000"/>
              </a:lnSpc>
              <a:spcBef>
                <a:spcPct val="0"/>
              </a:spcBef>
              <a:spcAft>
                <a:spcPct val="0"/>
              </a:spcAft>
            </a:pPr>
            <a:r>
              <a:rPr lang="en-US" sz="2400" dirty="0" smtClean="0">
                <a:solidFill>
                  <a:prstClr val="black"/>
                </a:solidFill>
                <a:latin typeface="Century Gothic"/>
                <a:ea typeface="MS PGothic" charset="0"/>
                <a:cs typeface="Century Gothic"/>
                <a:sym typeface="Rockwell" charset="0"/>
              </a:rPr>
              <a:t>   #co4kids &amp; #pinwheels4prevention</a:t>
            </a:r>
          </a:p>
          <a:p>
            <a:pPr marL="342900" indent="-342900" eaLnBrk="0" fontAlgn="base" hangingPunct="0">
              <a:lnSpc>
                <a:spcPct val="120000"/>
              </a:lnSpc>
              <a:spcBef>
                <a:spcPct val="0"/>
              </a:spcBef>
              <a:spcAft>
                <a:spcPct val="0"/>
              </a:spcAft>
              <a:buFont typeface="Arial"/>
              <a:buChar char="•"/>
            </a:pPr>
            <a:r>
              <a:rPr lang="en-US" sz="2400" dirty="0" smtClean="0">
                <a:solidFill>
                  <a:prstClr val="black"/>
                </a:solidFill>
                <a:latin typeface="Century Gothic"/>
                <a:ea typeface="MS PGothic" charset="0"/>
                <a:cs typeface="Century Gothic"/>
                <a:sym typeface="Rockwell" charset="0"/>
              </a:rPr>
              <a:t>Attend local community events</a:t>
            </a:r>
          </a:p>
        </p:txBody>
      </p:sp>
    </p:spTree>
    <p:extLst>
      <p:ext uri="{BB962C8B-B14F-4D97-AF65-F5344CB8AC3E}">
        <p14:creationId xmlns:p14="http://schemas.microsoft.com/office/powerpoint/2010/main" val="60963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Sexual Abuse Prevention</a:t>
            </a:r>
            <a:endParaRPr lang="en-US" dirty="0"/>
          </a:p>
        </p:txBody>
      </p:sp>
      <p:pic>
        <p:nvPicPr>
          <p:cNvPr id="4" name="Content Placeholder 3"/>
          <p:cNvPicPr>
            <a:picLocks noGrp="1"/>
          </p:cNvPicPr>
          <p:nvPr>
            <p:ph idx="4294967295"/>
          </p:nvPr>
        </p:nvPicPr>
        <p:blipFill rotWithShape="1">
          <a:blip r:embed="rId3">
            <a:extLst>
              <a:ext uri="{28A0092B-C50C-407E-A947-70E740481C1C}">
                <a14:useLocalDpi xmlns:a14="http://schemas.microsoft.com/office/drawing/2010/main" val="0"/>
              </a:ext>
            </a:extLst>
          </a:blip>
          <a:srcRect l="776" r="2871"/>
          <a:stretch/>
        </p:blipFill>
        <p:spPr>
          <a:xfrm>
            <a:off x="1371600" y="1524000"/>
            <a:ext cx="6356350" cy="3886200"/>
          </a:xfrm>
          <a:solidFill>
            <a:schemeClr val="accent1">
              <a:lumMod val="40000"/>
              <a:lumOff val="60000"/>
              <a:alpha val="75000"/>
            </a:schemeClr>
          </a:solidFill>
        </p:spPr>
      </p:pic>
    </p:spTree>
    <p:extLst>
      <p:ext uri="{BB962C8B-B14F-4D97-AF65-F5344CB8AC3E}">
        <p14:creationId xmlns:p14="http://schemas.microsoft.com/office/powerpoint/2010/main" val="399282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Educating Providers</a:t>
            </a:r>
            <a:endParaRPr lang="en-US" dirty="0"/>
          </a:p>
        </p:txBody>
      </p:sp>
      <p:sp>
        <p:nvSpPr>
          <p:cNvPr id="4" name="Rectangle 3"/>
          <p:cNvSpPr/>
          <p:nvPr/>
        </p:nvSpPr>
        <p:spPr>
          <a:xfrm>
            <a:off x="228600" y="1600200"/>
            <a:ext cx="8839200" cy="4154983"/>
          </a:xfrm>
          <a:prstGeom prst="rect">
            <a:avLst/>
          </a:prstGeom>
        </p:spPr>
        <p:txBody>
          <a:bodyPr wrap="square">
            <a:spAutoFit/>
          </a:bodyPr>
          <a:lstStyle/>
          <a:p>
            <a:pPr lvl="1" eaLnBrk="0" fontAlgn="base" hangingPunct="0">
              <a:spcBef>
                <a:spcPct val="0"/>
              </a:spcBef>
              <a:spcAft>
                <a:spcPct val="0"/>
              </a:spcAft>
            </a:pPr>
            <a:r>
              <a:rPr lang="en-US" sz="2400" dirty="0" smtClean="0">
                <a:solidFill>
                  <a:prstClr val="black"/>
                </a:solidFill>
                <a:latin typeface="Century Gothic" charset="0"/>
                <a:ea typeface="MS PGothic" charset="0"/>
                <a:cs typeface="MS PGothic" charset="0"/>
                <a:sym typeface="Rockwell" charset="0"/>
              </a:rPr>
              <a:t>Address full spectrum of prevention, from teaching adults about healthy sexual development in children and teens to identifying concerning behaviors to responding appropriately to a disclosure</a:t>
            </a:r>
          </a:p>
          <a:p>
            <a:pPr lvl="1" eaLnBrk="0" fontAlgn="base" hangingPunct="0">
              <a:spcBef>
                <a:spcPct val="0"/>
              </a:spcBef>
              <a:spcAft>
                <a:spcPct val="0"/>
              </a:spcAft>
            </a:pPr>
            <a:endParaRPr lang="en-US" sz="2400" dirty="0" smtClean="0">
              <a:solidFill>
                <a:prstClr val="black"/>
              </a:solidFill>
              <a:latin typeface="Century Gothic" charset="0"/>
              <a:ea typeface="MS PGothic" charset="0"/>
              <a:cs typeface="MS PGothic" charset="0"/>
              <a:sym typeface="Rockwell" charset="0"/>
            </a:endParaRPr>
          </a:p>
          <a:p>
            <a:pPr lvl="1" eaLnBrk="0" fontAlgn="base" hangingPunct="0">
              <a:spcBef>
                <a:spcPct val="0"/>
              </a:spcBef>
              <a:spcAft>
                <a:spcPct val="0"/>
              </a:spcAft>
            </a:pPr>
            <a:endParaRPr lang="en-US" sz="2400" dirty="0" smtClean="0">
              <a:solidFill>
                <a:prstClr val="black"/>
              </a:solidFill>
              <a:latin typeface="Century Gothic" charset="0"/>
              <a:ea typeface="MS PGothic" charset="0"/>
              <a:cs typeface="MS PGothic" charset="0"/>
              <a:sym typeface="Rockwell" charset="0"/>
            </a:endParaRPr>
          </a:p>
          <a:p>
            <a:pPr lvl="1" eaLnBrk="0" fontAlgn="base" hangingPunct="0">
              <a:spcBef>
                <a:spcPct val="0"/>
              </a:spcBef>
              <a:spcAft>
                <a:spcPct val="0"/>
              </a:spcAft>
            </a:pPr>
            <a:r>
              <a:rPr lang="en-US" sz="2400" i="1" dirty="0" smtClean="0">
                <a:solidFill>
                  <a:prstClr val="black"/>
                </a:solidFill>
                <a:latin typeface="Rockwell" charset="0"/>
                <a:ea typeface="MS PGothic" charset="0"/>
                <a:cs typeface="MS PGothic" charset="0"/>
                <a:sym typeface="Rockwell" charset="0"/>
              </a:rPr>
              <a:t>“Any and all ages are subject to the potential of sexual abuse. Conversations need to start early, be age appropriate and become a normal part of raising our children in to healthy adults.”</a:t>
            </a:r>
            <a:endParaRPr lang="en-US" sz="3600" dirty="0" smtClean="0">
              <a:solidFill>
                <a:prstClr val="black"/>
              </a:solidFill>
              <a:latin typeface="Rockwell" charset="0"/>
              <a:ea typeface="MS PGothic" charset="0"/>
              <a:cs typeface="MS PGothic" charset="0"/>
              <a:sym typeface="Rockwell" charset="0"/>
            </a:endParaRPr>
          </a:p>
          <a:p>
            <a:pPr lvl="1" eaLnBrk="0" fontAlgn="base" hangingPunct="0">
              <a:spcBef>
                <a:spcPct val="0"/>
              </a:spcBef>
              <a:spcAft>
                <a:spcPct val="0"/>
              </a:spcAft>
            </a:pPr>
            <a:endParaRPr lang="en-US" sz="2400" b="1" dirty="0">
              <a:solidFill>
                <a:prstClr val="black"/>
              </a:solidFill>
              <a:latin typeface="Century Gothic" charset="0"/>
              <a:ea typeface="MS PGothic" charset="0"/>
              <a:cs typeface="MS PGothic" charset="0"/>
              <a:sym typeface="Rockwell" charset="0"/>
            </a:endParaRPr>
          </a:p>
        </p:txBody>
      </p:sp>
    </p:spTree>
    <p:extLst>
      <p:ext uri="{BB962C8B-B14F-4D97-AF65-F5344CB8AC3E}">
        <p14:creationId xmlns:p14="http://schemas.microsoft.com/office/powerpoint/2010/main" val="108183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How Do you Prevent Child Abuse from Ever Occurring in the First Place?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075" y="1981200"/>
            <a:ext cx="5657850" cy="4271963"/>
          </a:xfrm>
        </p:spPr>
      </p:pic>
    </p:spTree>
    <p:extLst>
      <p:ext uri="{BB962C8B-B14F-4D97-AF65-F5344CB8AC3E}">
        <p14:creationId xmlns:p14="http://schemas.microsoft.com/office/powerpoint/2010/main" val="488115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C SECONDARY LOGO - A PROGRAM BY D2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81000"/>
            <a:ext cx="6114288" cy="1563624"/>
          </a:xfrm>
          <a:prstGeom prst="rect">
            <a:avLst/>
          </a:prstGeom>
        </p:spPr>
      </p:pic>
      <p:sp>
        <p:nvSpPr>
          <p:cNvPr id="4" name="TextBox 3"/>
          <p:cNvSpPr txBox="1"/>
          <p:nvPr/>
        </p:nvSpPr>
        <p:spPr>
          <a:xfrm>
            <a:off x="304800" y="2590800"/>
            <a:ext cx="8610600" cy="2554545"/>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prstClr val="black"/>
                </a:solidFill>
                <a:latin typeface="Century Gothic"/>
                <a:ea typeface="MS PGothic" charset="0"/>
                <a:cs typeface="Century Gothic"/>
                <a:sym typeface="Rockwell" charset="0"/>
              </a:rPr>
              <a:t>Stewards of Children, a program by Darkness to Light, is the only nationally available program scientifically proven to increase knowledge, improve attitudes and change child-protective behaviors. This revolutionary program is for any responsible adult who cares about the welfare of children and particularly appropriate for training staff and volunteers of youth-serving organizations (sports leagues, day care centers, after school programs, children’s clubs, church groups).</a:t>
            </a:r>
          </a:p>
        </p:txBody>
      </p:sp>
    </p:spTree>
    <p:extLst>
      <p:ext uri="{BB962C8B-B14F-4D97-AF65-F5344CB8AC3E}">
        <p14:creationId xmlns:p14="http://schemas.microsoft.com/office/powerpoint/2010/main" val="317605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lstStyle/>
          <a:p>
            <a:r>
              <a:rPr lang="en-US" dirty="0" smtClean="0"/>
              <a:t>Nurturing Healthy Sexual Development</a:t>
            </a:r>
            <a:endParaRPr lang="en-US" dirty="0"/>
          </a:p>
        </p:txBody>
      </p:sp>
      <p:sp>
        <p:nvSpPr>
          <p:cNvPr id="3" name="TextBox 2"/>
          <p:cNvSpPr txBox="1"/>
          <p:nvPr/>
        </p:nvSpPr>
        <p:spPr>
          <a:xfrm>
            <a:off x="304800" y="2286000"/>
            <a:ext cx="4191000" cy="2246769"/>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Century Gothic"/>
                <a:ea typeface="MS PGothic" charset="0"/>
                <a:cs typeface="Century Gothic"/>
                <a:sym typeface="Rockwell" charset="0"/>
              </a:rPr>
              <a:t>A comprehensive approach to preventing child sexual abuse ensures adults interacting with children possess the basic knowledge and skills to support healthy growth and development in children. </a:t>
            </a:r>
          </a:p>
        </p:txBody>
      </p:sp>
      <p:pic>
        <p:nvPicPr>
          <p:cNvPr id="4" name="Picture 3" descr="iStock_000076976977_smaller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981200"/>
            <a:ext cx="4054989" cy="304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9877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74" y="1840832"/>
            <a:ext cx="8795084" cy="1118936"/>
          </a:xfrm>
        </p:spPr>
        <p:txBody>
          <a:bodyPr>
            <a:noAutofit/>
          </a:bodyPr>
          <a:lstStyle/>
          <a:p>
            <a:r>
              <a:rPr lang="en-US" sz="2700" dirty="0" smtClean="0">
                <a:latin typeface="+mn-lt"/>
              </a:rPr>
              <a:t> Our Mission is to ensure that our Members are strong and optimally equipped to serve Colorado families. </a:t>
            </a:r>
            <a:endParaRPr lang="en-US" dirty="0">
              <a:latin typeface="+mn-lt"/>
            </a:endParaRPr>
          </a:p>
        </p:txBody>
      </p:sp>
      <p:sp>
        <p:nvSpPr>
          <p:cNvPr id="3" name="Subtitle 2"/>
          <p:cNvSpPr>
            <a:spLocks noGrp="1"/>
          </p:cNvSpPr>
          <p:nvPr>
            <p:ph type="subTitle" idx="1"/>
          </p:nvPr>
        </p:nvSpPr>
        <p:spPr>
          <a:xfrm>
            <a:off x="457199" y="3176337"/>
            <a:ext cx="8259885" cy="3136106"/>
          </a:xfrm>
        </p:spPr>
        <p:txBody>
          <a:bodyPr>
            <a:normAutofit/>
          </a:bodyPr>
          <a:lstStyle/>
          <a:p>
            <a:endParaRPr lang="en-US" sz="2400" dirty="0">
              <a:solidFill>
                <a:schemeClr val="accent3">
                  <a:lumMod val="75000"/>
                </a:schemeClr>
              </a:solidFill>
              <a:latin typeface="+mn-lt"/>
            </a:endParaRPr>
          </a:p>
          <a:p>
            <a:pPr>
              <a:spcBef>
                <a:spcPts val="0"/>
              </a:spcBef>
            </a:pPr>
            <a:r>
              <a:rPr lang="en-US" sz="2400" dirty="0" smtClean="0">
                <a:solidFill>
                  <a:schemeClr val="tx2">
                    <a:lumMod val="60000"/>
                    <a:lumOff val="40000"/>
                  </a:schemeClr>
                </a:solidFill>
                <a:latin typeface="+mn-lt"/>
              </a:rPr>
              <a:t>Family </a:t>
            </a:r>
            <a:r>
              <a:rPr lang="en-US" sz="2400" dirty="0">
                <a:solidFill>
                  <a:schemeClr val="tx2">
                    <a:lumMod val="60000"/>
                    <a:lumOff val="40000"/>
                  </a:schemeClr>
                </a:solidFill>
                <a:latin typeface="+mn-lt"/>
              </a:rPr>
              <a:t>Resource Center Association </a:t>
            </a:r>
          </a:p>
          <a:p>
            <a:pPr>
              <a:spcBef>
                <a:spcPts val="0"/>
              </a:spcBef>
            </a:pPr>
            <a:r>
              <a:rPr lang="en-US" sz="2400" dirty="0">
                <a:solidFill>
                  <a:schemeClr val="tx2">
                    <a:lumMod val="60000"/>
                    <a:lumOff val="40000"/>
                  </a:schemeClr>
                </a:solidFill>
                <a:latin typeface="+mn-lt"/>
              </a:rPr>
              <a:t>provides public advocacy, capacity building, and resource development to strengthen its statewide network of F</a:t>
            </a:r>
            <a:r>
              <a:rPr lang="en-US" sz="2400" dirty="0" smtClean="0">
                <a:solidFill>
                  <a:schemeClr val="tx2">
                    <a:lumMod val="60000"/>
                    <a:lumOff val="40000"/>
                  </a:schemeClr>
                </a:solidFill>
                <a:latin typeface="+mn-lt"/>
              </a:rPr>
              <a:t>amily Resource Centers </a:t>
            </a:r>
            <a:r>
              <a:rPr lang="en-US" sz="2400" dirty="0">
                <a:solidFill>
                  <a:schemeClr val="tx2">
                    <a:lumMod val="60000"/>
                    <a:lumOff val="40000"/>
                  </a:schemeClr>
                </a:solidFill>
                <a:latin typeface="+mn-lt"/>
              </a:rPr>
              <a:t>as they bring help </a:t>
            </a:r>
            <a:r>
              <a:rPr lang="en-US" sz="2400" dirty="0" smtClean="0">
                <a:solidFill>
                  <a:schemeClr val="tx2">
                    <a:lumMod val="60000"/>
                    <a:lumOff val="40000"/>
                  </a:schemeClr>
                </a:solidFill>
                <a:latin typeface="+mn-lt"/>
              </a:rPr>
              <a:t>and</a:t>
            </a:r>
          </a:p>
          <a:p>
            <a:pPr>
              <a:spcBef>
                <a:spcPts val="0"/>
              </a:spcBef>
            </a:pPr>
            <a:r>
              <a:rPr lang="en-US" sz="2400" dirty="0" smtClean="0">
                <a:solidFill>
                  <a:schemeClr val="tx2">
                    <a:lumMod val="60000"/>
                    <a:lumOff val="40000"/>
                  </a:schemeClr>
                </a:solidFill>
                <a:latin typeface="+mn-lt"/>
              </a:rPr>
              <a:t>hope to </a:t>
            </a:r>
            <a:r>
              <a:rPr lang="en-US" sz="2400" dirty="0">
                <a:solidFill>
                  <a:schemeClr val="tx2">
                    <a:lumMod val="60000"/>
                    <a:lumOff val="40000"/>
                  </a:schemeClr>
                </a:solidFill>
                <a:latin typeface="+mn-lt"/>
              </a:rPr>
              <a:t>Colorado families.</a:t>
            </a:r>
          </a:p>
        </p:txBody>
      </p:sp>
      <p:pic>
        <p:nvPicPr>
          <p:cNvPr id="5" name="Picture 4" descr="FRCALogoTy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8" y="178192"/>
            <a:ext cx="8703580" cy="1204602"/>
          </a:xfrm>
          <a:prstGeom prst="rect">
            <a:avLst/>
          </a:prstGeom>
        </p:spPr>
      </p:pic>
      <p:sp>
        <p:nvSpPr>
          <p:cNvPr id="6" name="TextBox 5"/>
          <p:cNvSpPr txBox="1"/>
          <p:nvPr/>
        </p:nvSpPr>
        <p:spPr>
          <a:xfrm>
            <a:off x="2133026" y="1025790"/>
            <a:ext cx="6641071" cy="369332"/>
          </a:xfrm>
          <a:prstGeom prst="rect">
            <a:avLst/>
          </a:prstGeom>
          <a:noFill/>
        </p:spPr>
        <p:txBody>
          <a:bodyPr wrap="square" rtlCol="0">
            <a:spAutoFit/>
          </a:bodyPr>
          <a:lstStyle/>
          <a:p>
            <a:pPr algn="ctr" defTabSz="457200"/>
            <a:r>
              <a:rPr lang="en-US" i="1" dirty="0">
                <a:solidFill>
                  <a:srgbClr val="4F81BD">
                    <a:lumMod val="75000"/>
                  </a:srgbClr>
                </a:solidFill>
                <a:latin typeface="Museo 500"/>
                <a:cs typeface="Museo 500"/>
              </a:rPr>
              <a:t>Connecting Resources, Impacting Lives</a:t>
            </a:r>
          </a:p>
        </p:txBody>
      </p:sp>
    </p:spTree>
    <p:extLst>
      <p:ext uri="{BB962C8B-B14F-4D97-AF65-F5344CB8AC3E}">
        <p14:creationId xmlns:p14="http://schemas.microsoft.com/office/powerpoint/2010/main" val="411921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7817" y="1479416"/>
            <a:ext cx="6828583" cy="5090718"/>
          </a:xfrm>
        </p:spPr>
      </p:pic>
      <p:pic>
        <p:nvPicPr>
          <p:cNvPr id="4" name="Picture 3" descr="FRCALogoTy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 y="144967"/>
            <a:ext cx="5147733" cy="712462"/>
          </a:xfrm>
          <a:prstGeom prst="rect">
            <a:avLst/>
          </a:prstGeom>
        </p:spPr>
      </p:pic>
      <p:sp>
        <p:nvSpPr>
          <p:cNvPr id="2" name="TextBox 1"/>
          <p:cNvSpPr txBox="1"/>
          <p:nvPr/>
        </p:nvSpPr>
        <p:spPr>
          <a:xfrm>
            <a:off x="1197816" y="981307"/>
            <a:ext cx="6828583" cy="379142"/>
          </a:xfrm>
          <a:prstGeom prst="rect">
            <a:avLst/>
          </a:prstGeom>
          <a:noFill/>
        </p:spPr>
        <p:txBody>
          <a:bodyPr wrap="square" rtlCol="0">
            <a:spAutoFit/>
          </a:bodyPr>
          <a:lstStyle/>
          <a:p>
            <a:pPr algn="ctr" defTabSz="457200"/>
            <a:r>
              <a:rPr lang="en-US" dirty="0">
                <a:solidFill>
                  <a:prstClr val="black"/>
                </a:solidFill>
              </a:rPr>
              <a:t>Our FRCA Member Centers March 2017</a:t>
            </a:r>
          </a:p>
        </p:txBody>
      </p:sp>
    </p:spTree>
    <p:extLst>
      <p:ext uri="{BB962C8B-B14F-4D97-AF65-F5344CB8AC3E}">
        <p14:creationId xmlns:p14="http://schemas.microsoft.com/office/powerpoint/2010/main" val="3098925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79" y="1092820"/>
            <a:ext cx="6270562" cy="4176131"/>
          </a:xfrm>
        </p:spPr>
        <p:txBody>
          <a:bodyPr>
            <a:noAutofit/>
          </a:bodyPr>
          <a:lstStyle/>
          <a:p>
            <a:r>
              <a:rPr lang="en-US" sz="1800" b="1" dirty="0" smtClean="0"/>
              <a:t>WHAT </a:t>
            </a:r>
            <a:r>
              <a:rPr lang="en-US" sz="1800" b="1" dirty="0"/>
              <a:t>IS A FAMILY RESOURCE CENTER</a:t>
            </a:r>
            <a:r>
              <a:rPr lang="en-US" sz="1800" b="1" dirty="0" smtClean="0"/>
              <a:t>?</a:t>
            </a:r>
            <a:br>
              <a:rPr lang="en-US" sz="1800" b="1" dirty="0" smtClean="0"/>
            </a:br>
            <a:r>
              <a:rPr lang="en-US" sz="1800" dirty="0"/>
              <a:t/>
            </a:r>
            <a:br>
              <a:rPr lang="en-US" sz="1800" dirty="0"/>
            </a:br>
            <a:r>
              <a:rPr lang="en-US" sz="1800" dirty="0">
                <a:latin typeface="+mn-lt"/>
              </a:rPr>
              <a:t>Family Resource Centers provide a safe, accessible place </a:t>
            </a:r>
            <a:r>
              <a:rPr lang="en-US" sz="1800" dirty="0" smtClean="0">
                <a:latin typeface="+mn-lt"/>
              </a:rPr>
              <a:t>for children and  </a:t>
            </a:r>
            <a:r>
              <a:rPr lang="en-US" sz="1800" dirty="0">
                <a:latin typeface="+mn-lt"/>
              </a:rPr>
              <a:t>families to connect with comprehensive, coordinated services that help </a:t>
            </a:r>
            <a:r>
              <a:rPr lang="en-US" sz="1800" dirty="0" smtClean="0">
                <a:latin typeface="+mn-lt"/>
              </a:rPr>
              <a:t>them strengthen </a:t>
            </a:r>
            <a:br>
              <a:rPr lang="en-US" sz="1800" dirty="0" smtClean="0">
                <a:latin typeface="+mn-lt"/>
              </a:rPr>
            </a:br>
            <a:r>
              <a:rPr lang="en-US" sz="1800" dirty="0" smtClean="0">
                <a:latin typeface="+mn-lt"/>
              </a:rPr>
              <a:t>their </a:t>
            </a:r>
            <a:r>
              <a:rPr lang="en-US" sz="1800" dirty="0">
                <a:latin typeface="+mn-lt"/>
              </a:rPr>
              <a:t>families </a:t>
            </a:r>
            <a:r>
              <a:rPr lang="en-US" sz="1800" dirty="0" smtClean="0">
                <a:latin typeface="+mn-lt"/>
              </a:rPr>
              <a:t>and become </a:t>
            </a:r>
            <a:r>
              <a:rPr lang="en-US" sz="1800" dirty="0">
                <a:latin typeface="+mn-lt"/>
              </a:rPr>
              <a:t>more self-reliant. </a:t>
            </a: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dirty="0" smtClean="0">
                <a:latin typeface="+mn-lt"/>
              </a:rPr>
              <a:t>Programs </a:t>
            </a:r>
            <a:r>
              <a:rPr lang="en-US" sz="1800" dirty="0">
                <a:latin typeface="+mn-lt"/>
              </a:rPr>
              <a:t>at each center are tailored to the culture, resources and needs of the community they serve and focus on building on the strengths of each family and individual. Family resource centers adhere to the Principles and Practices of Family Support established </a:t>
            </a:r>
            <a:r>
              <a:rPr lang="en-US" sz="1800" dirty="0" smtClean="0">
                <a:latin typeface="+mn-lt"/>
              </a:rPr>
              <a:t>by Family </a:t>
            </a:r>
            <a:r>
              <a:rPr lang="en-US" sz="1800" dirty="0">
                <a:latin typeface="+mn-lt"/>
              </a:rPr>
              <a:t>Support </a:t>
            </a:r>
            <a:r>
              <a:rPr lang="en-US" sz="1800" dirty="0" smtClean="0">
                <a:latin typeface="+mn-lt"/>
              </a:rPr>
              <a:t>America and </a:t>
            </a:r>
            <a:br>
              <a:rPr lang="en-US" sz="1800" dirty="0" smtClean="0">
                <a:latin typeface="+mn-lt"/>
              </a:rPr>
            </a:br>
            <a:r>
              <a:rPr lang="en-US" sz="1800" dirty="0" smtClean="0">
                <a:latin typeface="+mn-lt"/>
              </a:rPr>
              <a:t>the Strengthening Families Protective Factors. </a:t>
            </a:r>
            <a:r>
              <a:rPr lang="en-US" sz="1800" dirty="0"/>
              <a:t/>
            </a:r>
            <a:br>
              <a:rPr lang="en-US" sz="1800" dirty="0"/>
            </a:br>
            <a:r>
              <a:rPr lang="en-US" sz="1800" b="1" dirty="0"/>
              <a:t> </a:t>
            </a:r>
            <a:r>
              <a:rPr lang="en-US" sz="1800" dirty="0"/>
              <a:t/>
            </a:r>
            <a:br>
              <a:rPr lang="en-US" sz="1800" dirty="0"/>
            </a:br>
            <a:endParaRPr lang="en-US" sz="1800" dirty="0"/>
          </a:p>
        </p:txBody>
      </p:sp>
      <p:pic>
        <p:nvPicPr>
          <p:cNvPr id="8" name="Picture 2" descr="http://www.freedomchurchlife.com/files/verochurch/children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395" y="3412503"/>
            <a:ext cx="3716533" cy="344549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FRCALogoTyp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6126163"/>
            <a:ext cx="2756067" cy="381448"/>
          </a:xfrm>
          <a:prstGeom prst="rect">
            <a:avLst/>
          </a:prstGeom>
        </p:spPr>
      </p:pic>
    </p:spTree>
    <p:extLst>
      <p:ext uri="{BB962C8B-B14F-4D97-AF65-F5344CB8AC3E}">
        <p14:creationId xmlns:p14="http://schemas.microsoft.com/office/powerpoint/2010/main" val="965995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42" y="652143"/>
            <a:ext cx="3305262" cy="790763"/>
          </a:xfrm>
        </p:spPr>
        <p:txBody>
          <a:bodyPr>
            <a:noAutofit/>
          </a:bodyPr>
          <a:lstStyle/>
          <a:p>
            <a:r>
              <a:rPr lang="en-US" sz="2000" b="1" dirty="0" smtClean="0">
                <a:latin typeface="Museo 500" panose="02000000000000000000" pitchFamily="50" charset="0"/>
              </a:rPr>
              <a:t>Families face barriers to early childhood success</a:t>
            </a:r>
            <a:endParaRPr lang="en-US" sz="2000" b="1" dirty="0">
              <a:latin typeface="Museo 500" panose="02000000000000000000" pitchFamily="50" charset="0"/>
            </a:endParaRPr>
          </a:p>
        </p:txBody>
      </p:sp>
      <p:sp>
        <p:nvSpPr>
          <p:cNvPr id="3" name="Content Placeholder 2"/>
          <p:cNvSpPr>
            <a:spLocks noGrp="1"/>
          </p:cNvSpPr>
          <p:nvPr>
            <p:ph idx="1"/>
          </p:nvPr>
        </p:nvSpPr>
        <p:spPr>
          <a:xfrm>
            <a:off x="297809" y="1661019"/>
            <a:ext cx="2620161" cy="4773337"/>
          </a:xfrm>
        </p:spPr>
        <p:txBody>
          <a:bodyPr>
            <a:normAutofit/>
          </a:bodyPr>
          <a:lstStyle/>
          <a:p>
            <a:pPr marL="0" indent="0" algn="ctr">
              <a:buNone/>
            </a:pPr>
            <a:r>
              <a:rPr lang="en-US" sz="1800" i="1" dirty="0" smtClean="0">
                <a:latin typeface="+mn-lt"/>
              </a:rPr>
              <a:t>“Two-thirds of people who escape poverty will return to poverty </a:t>
            </a:r>
          </a:p>
          <a:p>
            <a:pPr marL="0" indent="0" algn="ctr">
              <a:buNone/>
            </a:pPr>
            <a:r>
              <a:rPr lang="en-US" sz="1800" i="1" dirty="0" smtClean="0">
                <a:latin typeface="+mn-lt"/>
              </a:rPr>
              <a:t>within 5 years”</a:t>
            </a:r>
          </a:p>
          <a:p>
            <a:pPr marL="0" indent="0" algn="ctr">
              <a:buNone/>
            </a:pPr>
            <a:r>
              <a:rPr lang="en-US" sz="1200" i="1" dirty="0" smtClean="0">
                <a:latin typeface="+mn-lt"/>
              </a:rPr>
              <a:t>The Urban Institute (2009). Understanding Poverty. www.urban.org</a:t>
            </a:r>
          </a:p>
          <a:p>
            <a:pPr marL="0" indent="0" algn="ctr">
              <a:buNone/>
            </a:pPr>
            <a:r>
              <a:rPr lang="en-US" sz="1800" i="1" dirty="0" smtClean="0">
                <a:latin typeface="+mn-lt"/>
              </a:rPr>
              <a:t>“</a:t>
            </a:r>
            <a:r>
              <a:rPr lang="en-US" sz="1800" i="1" dirty="0">
                <a:latin typeface="+mn-lt"/>
              </a:rPr>
              <a:t>Many </a:t>
            </a:r>
            <a:r>
              <a:rPr lang="en-US" sz="1800" i="1" dirty="0" smtClean="0">
                <a:latin typeface="+mn-lt"/>
              </a:rPr>
              <a:t>service agencies work </a:t>
            </a:r>
            <a:r>
              <a:rPr lang="en-US" sz="1800" i="1" dirty="0">
                <a:latin typeface="+mn-lt"/>
              </a:rPr>
              <a:t>in silos making it hard for families to navigate getting the resources necessary for family stability”</a:t>
            </a:r>
          </a:p>
          <a:p>
            <a:pPr marL="0" indent="0" algn="ctr">
              <a:buNone/>
            </a:pPr>
            <a:r>
              <a:rPr lang="en-US" sz="1200" dirty="0" smtClean="0">
                <a:latin typeface="+mn-lt"/>
              </a:rPr>
              <a:t>www.liftcommunties.org</a:t>
            </a:r>
            <a:endParaRPr lang="en-US" sz="1200" dirty="0">
              <a:latin typeface="+mn-lt"/>
            </a:endParaRPr>
          </a:p>
        </p:txBody>
      </p:sp>
      <p:sp>
        <p:nvSpPr>
          <p:cNvPr id="4" name="Title 1"/>
          <p:cNvSpPr txBox="1">
            <a:spLocks/>
          </p:cNvSpPr>
          <p:nvPr/>
        </p:nvSpPr>
        <p:spPr>
          <a:xfrm>
            <a:off x="5230468" y="327171"/>
            <a:ext cx="3552806" cy="9527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Berlin Sans FB"/>
                <a:ea typeface="+mj-ea"/>
                <a:cs typeface="+mj-cs"/>
              </a:defRPr>
            </a:lvl1pPr>
          </a:lstStyle>
          <a:p>
            <a:pPr>
              <a:defRPr/>
            </a:pPr>
            <a:r>
              <a:rPr lang="en-US" sz="2000" b="1" dirty="0">
                <a:solidFill>
                  <a:prstClr val="black"/>
                </a:solidFill>
                <a:latin typeface="Museo 500" panose="02000000000000000000" pitchFamily="50" charset="0"/>
              </a:rPr>
              <a:t>FRCA &amp; FRCs reduce barriers for families</a:t>
            </a:r>
          </a:p>
        </p:txBody>
      </p:sp>
      <p:sp>
        <p:nvSpPr>
          <p:cNvPr id="5" name="Content Placeholder 2"/>
          <p:cNvSpPr txBox="1">
            <a:spLocks/>
          </p:cNvSpPr>
          <p:nvPr/>
        </p:nvSpPr>
        <p:spPr>
          <a:xfrm>
            <a:off x="5310232" y="1442906"/>
            <a:ext cx="3212984" cy="523473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Berlin Sans FB"/>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erlin Sans FB"/>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erlin Sans FB"/>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900" dirty="0" smtClean="0">
                <a:solidFill>
                  <a:prstClr val="black"/>
                </a:solidFill>
                <a:latin typeface="Calibri"/>
              </a:rPr>
              <a:t>Family Resource Centers (FRCs) provide a single point of entry for families to access diverse services.</a:t>
            </a:r>
          </a:p>
          <a:p>
            <a:pPr>
              <a:defRPr/>
            </a:pPr>
            <a:endParaRPr lang="en-US" sz="1900" dirty="0" smtClean="0">
              <a:solidFill>
                <a:prstClr val="black"/>
              </a:solidFill>
              <a:latin typeface="Calibri"/>
            </a:endParaRPr>
          </a:p>
          <a:p>
            <a:pPr>
              <a:defRPr/>
            </a:pPr>
            <a:r>
              <a:rPr lang="en-US" sz="1900" dirty="0" smtClean="0">
                <a:solidFill>
                  <a:prstClr val="black"/>
                </a:solidFill>
                <a:latin typeface="Calibri"/>
              </a:rPr>
              <a:t>FRCs work with children and parents in a comprehensive, coordinated way to achieve family stability.</a:t>
            </a:r>
          </a:p>
          <a:p>
            <a:pPr>
              <a:defRPr/>
            </a:pPr>
            <a:endParaRPr lang="en-US" sz="1900" dirty="0" smtClean="0">
              <a:solidFill>
                <a:prstClr val="black"/>
              </a:solidFill>
              <a:latin typeface="Calibri"/>
            </a:endParaRPr>
          </a:p>
          <a:p>
            <a:pPr>
              <a:defRPr/>
            </a:pPr>
            <a:r>
              <a:rPr lang="en-US" sz="1900" dirty="0" smtClean="0">
                <a:solidFill>
                  <a:prstClr val="black"/>
                </a:solidFill>
                <a:latin typeface="Calibri"/>
              </a:rPr>
              <a:t>When families set their own goals, the change is more sustainable and lasting.</a:t>
            </a:r>
          </a:p>
          <a:p>
            <a:pPr>
              <a:defRPr/>
            </a:pPr>
            <a:endParaRPr lang="en-US" sz="1900" dirty="0" smtClean="0">
              <a:solidFill>
                <a:prstClr val="black"/>
              </a:solidFill>
              <a:latin typeface="Calibri"/>
            </a:endParaRPr>
          </a:p>
          <a:p>
            <a:pPr>
              <a:defRPr/>
            </a:pPr>
            <a:r>
              <a:rPr lang="en-US" sz="1900" dirty="0" smtClean="0">
                <a:solidFill>
                  <a:prstClr val="black"/>
                </a:solidFill>
                <a:latin typeface="Calibri"/>
              </a:rPr>
              <a:t>Children in stable homes are more likely to experience healthy growth and cognitive development. </a:t>
            </a:r>
          </a:p>
          <a:p>
            <a:pPr>
              <a:buFont typeface="Arial"/>
              <a:buNone/>
              <a:defRPr/>
            </a:pPr>
            <a:r>
              <a:rPr lang="en-US" sz="1900" i="1" dirty="0" smtClean="0">
                <a:solidFill>
                  <a:prstClr val="black"/>
                </a:solidFill>
                <a:latin typeface="Calibri"/>
              </a:rPr>
              <a:t>	</a:t>
            </a:r>
            <a:r>
              <a:rPr lang="en-US" sz="1200" i="1" dirty="0" smtClean="0">
                <a:solidFill>
                  <a:prstClr val="black"/>
                </a:solidFill>
                <a:latin typeface="Calibri"/>
              </a:rPr>
              <a:t>National Scientific Council on the Developing Child (2007). The Science of Early Childhood</a:t>
            </a:r>
            <a:r>
              <a:rPr lang="en-US" sz="1200" dirty="0" smtClean="0">
                <a:solidFill>
                  <a:prstClr val="black"/>
                </a:solidFill>
                <a:latin typeface="Calibri"/>
              </a:rPr>
              <a:t> </a:t>
            </a:r>
            <a:r>
              <a:rPr lang="en-US" sz="1200" i="1" dirty="0" smtClean="0">
                <a:solidFill>
                  <a:prstClr val="black"/>
                </a:solidFill>
                <a:latin typeface="Calibri"/>
              </a:rPr>
              <a:t>Development. www.developingchild.net.</a:t>
            </a:r>
            <a:endParaRPr lang="en-US" sz="1200" dirty="0" smtClean="0">
              <a:solidFill>
                <a:prstClr val="black"/>
              </a:solidFill>
              <a:latin typeface="Calibri"/>
            </a:endParaRPr>
          </a:p>
          <a:p>
            <a:pPr>
              <a:defRPr/>
            </a:pPr>
            <a:endParaRPr lang="en-US" sz="1600" dirty="0" smtClean="0">
              <a:solidFill>
                <a:prstClr val="black"/>
              </a:solidFill>
              <a:latin typeface="Calibri"/>
            </a:endParaRPr>
          </a:p>
          <a:p>
            <a:pPr>
              <a:defRPr/>
            </a:pPr>
            <a:endParaRPr lang="en-US" sz="2000" dirty="0">
              <a:solidFill>
                <a:prstClr val="black"/>
              </a:solidFill>
              <a:latin typeface="Calibri"/>
            </a:endParaRPr>
          </a:p>
        </p:txBody>
      </p:sp>
      <p:sp>
        <p:nvSpPr>
          <p:cNvPr id="7" name="Content Placeholder 2"/>
          <p:cNvSpPr txBox="1">
            <a:spLocks/>
          </p:cNvSpPr>
          <p:nvPr/>
        </p:nvSpPr>
        <p:spPr>
          <a:xfrm>
            <a:off x="679507" y="3294077"/>
            <a:ext cx="3235355" cy="20497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Berlin Sans FB"/>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erlin Sans FB"/>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erlin Sans FB"/>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erlin Sans FB"/>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en-US" sz="1700" i="1" dirty="0" smtClean="0">
              <a:solidFill>
                <a:prstClr val="black"/>
              </a:solidFill>
              <a:latin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038" y="2782348"/>
            <a:ext cx="2059430" cy="3783468"/>
          </a:xfrm>
          <a:prstGeom prst="rect">
            <a:avLst/>
          </a:prstGeom>
        </p:spPr>
      </p:pic>
      <p:pic>
        <p:nvPicPr>
          <p:cNvPr id="9" name="Picture 8" descr="FRCALogoTyp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6126163"/>
            <a:ext cx="2915579" cy="381448"/>
          </a:xfrm>
          <a:prstGeom prst="rect">
            <a:avLst/>
          </a:prstGeom>
        </p:spPr>
      </p:pic>
    </p:spTree>
    <p:extLst>
      <p:ext uri="{BB962C8B-B14F-4D97-AF65-F5344CB8AC3E}">
        <p14:creationId xmlns:p14="http://schemas.microsoft.com/office/powerpoint/2010/main" val="289001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533400"/>
            <a:ext cx="2743200" cy="1162050"/>
          </a:xfrm>
        </p:spPr>
        <p:txBody>
          <a:bodyPr/>
          <a:lstStyle/>
          <a:p>
            <a:endParaRPr lang="en-US"/>
          </a:p>
        </p:txBody>
      </p:sp>
      <p:sp>
        <p:nvSpPr>
          <p:cNvPr id="3" name="Text Placeholder 2"/>
          <p:cNvSpPr>
            <a:spLocks noGrp="1"/>
          </p:cNvSpPr>
          <p:nvPr>
            <p:ph type="body" sz="half" idx="2"/>
          </p:nvPr>
        </p:nvSpPr>
        <p:spPr>
          <a:xfrm>
            <a:off x="5943600" y="1695448"/>
            <a:ext cx="2743200" cy="4572000"/>
          </a:xfrm>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2933700" y="-1329265"/>
            <a:ext cx="6762750" cy="9006416"/>
          </a:xfrm>
          <a:prstGeom prst="rect">
            <a:avLst/>
          </a:prstGeom>
          <a:noFill/>
          <a:ln w="9525">
            <a:noFill/>
            <a:miter lim="800000"/>
            <a:headEnd/>
            <a:tailEnd/>
          </a:ln>
        </p:spPr>
      </p:pic>
      <p:sp>
        <p:nvSpPr>
          <p:cNvPr id="8" name="TextBox 7"/>
          <p:cNvSpPr txBox="1"/>
          <p:nvPr/>
        </p:nvSpPr>
        <p:spPr>
          <a:xfrm>
            <a:off x="0" y="0"/>
            <a:ext cx="5067300" cy="1077218"/>
          </a:xfrm>
          <a:prstGeom prst="rect">
            <a:avLst/>
          </a:prstGeom>
          <a:noFill/>
        </p:spPr>
        <p:txBody>
          <a:bodyPr wrap="square" rtlCol="0">
            <a:spAutoFit/>
          </a:bodyPr>
          <a:lstStyle/>
          <a:p>
            <a:pPr defTabSz="457200"/>
            <a:r>
              <a:rPr lang="en-US" sz="3200" dirty="0">
                <a:solidFill>
                  <a:srgbClr val="9BBB59">
                    <a:lumMod val="75000"/>
                  </a:srgbClr>
                </a:solidFill>
                <a:latin typeface="Museo 700" pitchFamily="50" charset="0"/>
              </a:rPr>
              <a:t>Colorado Family Resource Center Model</a:t>
            </a:r>
          </a:p>
        </p:txBody>
      </p:sp>
      <p:pic>
        <p:nvPicPr>
          <p:cNvPr id="9" name="Picture 8" descr="FRCALogoTyp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6126163"/>
            <a:ext cx="2756067" cy="381448"/>
          </a:xfrm>
          <a:prstGeom prst="rect">
            <a:avLst/>
          </a:prstGeom>
        </p:spPr>
      </p:pic>
    </p:spTree>
    <p:extLst>
      <p:ext uri="{BB962C8B-B14F-4D97-AF65-F5344CB8AC3E}">
        <p14:creationId xmlns:p14="http://schemas.microsoft.com/office/powerpoint/2010/main" val="274570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Coalitions and Statewide Networks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Early Childhood Councils</a:t>
            </a:r>
          </a:p>
          <a:p>
            <a:r>
              <a:rPr lang="en-US" dirty="0" smtClean="0"/>
              <a:t>HB 1451-Collaborative Management Programs</a:t>
            </a:r>
          </a:p>
          <a:p>
            <a:r>
              <a:rPr lang="en-US" dirty="0" smtClean="0"/>
              <a:t>Resource &amp; Referral Networks</a:t>
            </a:r>
          </a:p>
          <a:p>
            <a:r>
              <a:rPr lang="en-US" dirty="0" smtClean="0"/>
              <a:t>Strengthening Families Network</a:t>
            </a:r>
          </a:p>
          <a:p>
            <a:r>
              <a:rPr lang="en-US" dirty="0" smtClean="0"/>
              <a:t>Early Childhood Colorado Partnership</a:t>
            </a:r>
          </a:p>
          <a:p>
            <a:r>
              <a:rPr lang="en-US" dirty="0" smtClean="0"/>
              <a:t>Social Determinants of Health Learning Collaborative</a:t>
            </a:r>
            <a:endParaRPr lang="en-US" dirty="0"/>
          </a:p>
          <a:p>
            <a:r>
              <a:rPr lang="en-US" dirty="0" smtClean="0"/>
              <a:t>Prevention Steering Committee</a:t>
            </a:r>
            <a:endParaRPr lang="en-US" dirty="0"/>
          </a:p>
        </p:txBody>
      </p:sp>
      <p:sp>
        <p:nvSpPr>
          <p:cNvPr id="4" name="Text Placeholder 3"/>
          <p:cNvSpPr>
            <a:spLocks noGrp="1"/>
          </p:cNvSpPr>
          <p:nvPr>
            <p:ph type="body" sz="half" idx="2"/>
          </p:nvPr>
        </p:nvSpPr>
        <p:spPr/>
        <p:txBody>
          <a:bodyPr/>
          <a:lstStyle/>
          <a:p>
            <a:endParaRPr lang="en-US" dirty="0" smtClean="0"/>
          </a:p>
        </p:txBody>
      </p:sp>
      <p:pic>
        <p:nvPicPr>
          <p:cNvPr id="5" name="Picture 4" descr="FRCALogoTy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6237675"/>
            <a:ext cx="2756067" cy="381448"/>
          </a:xfrm>
          <a:prstGeom prst="rect">
            <a:avLst/>
          </a:prstGeom>
        </p:spPr>
      </p:pic>
      <p:pic>
        <p:nvPicPr>
          <p:cNvPr id="6" name="Picture 6" descr="http://cache2.asset-cache.net/xd/99998229.jpg?v=1&amp;c=IWSAsset&amp;k=2&amp;d=62CA815BFB1CE480F3F47F39CB94E4C586871D979DBBA83607D92F455CBDEFD66DA11A14089B66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29" y="4003287"/>
            <a:ext cx="2472654" cy="1766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4997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4" y="5508105"/>
            <a:ext cx="2066723" cy="288061"/>
          </a:xfrm>
          <a:prstGeom prst="rect">
            <a:avLst/>
          </a:prstGeom>
        </p:spPr>
      </p:pic>
      <p:sp>
        <p:nvSpPr>
          <p:cNvPr id="7" name="Title 6"/>
          <p:cNvSpPr>
            <a:spLocks noGrp="1"/>
          </p:cNvSpPr>
          <p:nvPr>
            <p:ph type="ctrTitle"/>
          </p:nvPr>
        </p:nvSpPr>
        <p:spPr>
          <a:xfrm>
            <a:off x="716788" y="1019486"/>
            <a:ext cx="7772400" cy="1102519"/>
          </a:xfrm>
        </p:spPr>
        <p:txBody>
          <a:bodyPr>
            <a:normAutofit/>
          </a:bodyPr>
          <a:lstStyle/>
          <a:p>
            <a:r>
              <a:rPr lang="en-US" dirty="0" smtClean="0"/>
              <a:t>Benefits of FRCA Membership</a:t>
            </a:r>
            <a:endParaRPr lang="en-US" dirty="0"/>
          </a:p>
        </p:txBody>
      </p:sp>
      <p:sp>
        <p:nvSpPr>
          <p:cNvPr id="2" name="Subtitle 1"/>
          <p:cNvSpPr>
            <a:spLocks noGrp="1"/>
          </p:cNvSpPr>
          <p:nvPr>
            <p:ph type="subTitle" idx="1"/>
          </p:nvPr>
        </p:nvSpPr>
        <p:spPr>
          <a:xfrm>
            <a:off x="620486" y="1982053"/>
            <a:ext cx="7315200" cy="3526052"/>
          </a:xfrm>
        </p:spPr>
        <p:txBody>
          <a:bodyPr>
            <a:normAutofit/>
          </a:bodyPr>
          <a:lstStyle/>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Networking with other family resource centers across the state, including statewide and regional meetings</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High quality training </a:t>
            </a:r>
            <a:r>
              <a:rPr lang="en-US" altLang="en-US" sz="1800" dirty="0" smtClean="0">
                <a:solidFill>
                  <a:schemeClr val="tx1"/>
                </a:solidFill>
                <a:ea typeface="ＭＳ Ｐゴシック" pitchFamily="34" charset="-128"/>
              </a:rPr>
              <a:t>(Quality Standards and Motivational Interviewing) and </a:t>
            </a:r>
            <a:r>
              <a:rPr lang="en-US" altLang="en-US" sz="1800" dirty="0">
                <a:solidFill>
                  <a:schemeClr val="tx1"/>
                </a:solidFill>
                <a:ea typeface="ＭＳ Ｐゴシック" pitchFamily="34" charset="-128"/>
              </a:rPr>
              <a:t>technical assistance to increase center’s organizational capacity and service delivery</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Representation of member centers and families they serve before the Colorado state legislature and other state agencies</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Eligibility to participate in FRCA funding opportunities</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Peer sharing of best practices in program and service delivery</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Use of group memberships, like MSEC</a:t>
            </a:r>
          </a:p>
          <a:p>
            <a:pPr marL="257175" indent="-257175" algn="l">
              <a:lnSpc>
                <a:spcPct val="90000"/>
              </a:lnSpc>
              <a:buFont typeface="Wingdings" panose="05000000000000000000" pitchFamily="2" charset="2"/>
              <a:buChar char="ü"/>
            </a:pPr>
            <a:r>
              <a:rPr lang="en-US" altLang="en-US" sz="1800" dirty="0">
                <a:solidFill>
                  <a:schemeClr val="tx1"/>
                </a:solidFill>
                <a:ea typeface="ＭＳ Ｐゴシック" pitchFamily="34" charset="-128"/>
              </a:rPr>
              <a:t>ETO database usage and joint evaluation </a:t>
            </a:r>
          </a:p>
          <a:p>
            <a:pPr algn="l">
              <a:lnSpc>
                <a:spcPct val="90000"/>
              </a:lnSpc>
            </a:pPr>
            <a:r>
              <a:rPr lang="en-US" altLang="en-US" sz="1800" dirty="0">
                <a:solidFill>
                  <a:schemeClr val="tx1"/>
                </a:solidFill>
                <a:ea typeface="ＭＳ Ｐゴシック" pitchFamily="34" charset="-128"/>
              </a:rPr>
              <a:t>     of selected </a:t>
            </a:r>
            <a:r>
              <a:rPr lang="en-US" altLang="en-US" sz="1800" dirty="0" smtClean="0">
                <a:solidFill>
                  <a:schemeClr val="tx1"/>
                </a:solidFill>
                <a:ea typeface="ＭＳ Ｐゴシック" pitchFamily="34" charset="-128"/>
              </a:rPr>
              <a:t>programs through shared tools</a:t>
            </a:r>
            <a:endParaRPr lang="en-US" altLang="en-US" sz="1800" dirty="0">
              <a:solidFill>
                <a:schemeClr val="tx1"/>
              </a:solidFill>
              <a:ea typeface="ＭＳ Ｐゴシック" pitchFamily="34" charset="-128"/>
            </a:endParaRPr>
          </a:p>
          <a:p>
            <a:pPr algn="l">
              <a:lnSpc>
                <a:spcPct val="90000"/>
              </a:lnSpc>
            </a:pPr>
            <a:endParaRPr lang="en-US" altLang="en-US" sz="1800" dirty="0">
              <a:solidFill>
                <a:schemeClr val="tx1"/>
              </a:solidFill>
              <a:ea typeface="ＭＳ Ｐゴシック" pitchFamily="34" charset="-128"/>
            </a:endParaRPr>
          </a:p>
        </p:txBody>
      </p:sp>
      <p:pic>
        <p:nvPicPr>
          <p:cNvPr id="3" name="Picture 2"/>
          <p:cNvPicPr>
            <a:picLocks noChangeAspect="1"/>
          </p:cNvPicPr>
          <p:nvPr/>
        </p:nvPicPr>
        <p:blipFill>
          <a:blip r:embed="rId3"/>
          <a:stretch>
            <a:fillRect/>
          </a:stretch>
        </p:blipFill>
        <p:spPr>
          <a:xfrm>
            <a:off x="6256175" y="4585602"/>
            <a:ext cx="2177471" cy="1633104"/>
          </a:xfrm>
          <a:prstGeom prst="rect">
            <a:avLst/>
          </a:prstGeom>
        </p:spPr>
      </p:pic>
      <p:sp>
        <p:nvSpPr>
          <p:cNvPr id="6" name="TextBox 5"/>
          <p:cNvSpPr txBox="1"/>
          <p:nvPr/>
        </p:nvSpPr>
        <p:spPr>
          <a:xfrm>
            <a:off x="3568960" y="5508105"/>
            <a:ext cx="2526263" cy="230832"/>
          </a:xfrm>
          <a:prstGeom prst="rect">
            <a:avLst/>
          </a:prstGeom>
          <a:noFill/>
        </p:spPr>
        <p:txBody>
          <a:bodyPr wrap="square" rtlCol="0">
            <a:spAutoFit/>
          </a:bodyPr>
          <a:lstStyle/>
          <a:p>
            <a:pPr defTabSz="457200"/>
            <a:r>
              <a:rPr lang="en-US" sz="900" dirty="0">
                <a:solidFill>
                  <a:prstClr val="black"/>
                </a:solidFill>
                <a:latin typeface="Museo 300" panose="02000000000000000000" pitchFamily="50" charset="0"/>
              </a:rPr>
              <a:t>CATCH Train the Trainer in Summit County</a:t>
            </a:r>
          </a:p>
        </p:txBody>
      </p:sp>
    </p:spTree>
    <p:extLst>
      <p:ext uri="{BB962C8B-B14F-4D97-AF65-F5344CB8AC3E}">
        <p14:creationId xmlns:p14="http://schemas.microsoft.com/office/powerpoint/2010/main" val="2294876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4"/>
          <p:cNvSpPr>
            <a:spLocks noGrp="1"/>
          </p:cNvSpPr>
          <p:nvPr>
            <p:ph type="subTitle" idx="1"/>
          </p:nvPr>
        </p:nvSpPr>
        <p:spPr>
          <a:xfrm>
            <a:off x="304800" y="2819400"/>
            <a:ext cx="8388350" cy="2590800"/>
          </a:xfrm>
        </p:spPr>
        <p:txBody>
          <a:bodyPr>
            <a:normAutofit/>
          </a:bodyPr>
          <a:lstStyle/>
          <a:p>
            <a:pPr algn="r" eaLnBrk="1" fontAlgn="auto" hangingPunct="1">
              <a:spcBef>
                <a:spcPct val="0"/>
              </a:spcBef>
              <a:spcAft>
                <a:spcPts val="0"/>
              </a:spcAft>
              <a:buFont typeface="Wingdings 2"/>
              <a:buNone/>
              <a:defRPr/>
            </a:pPr>
            <a:r>
              <a:rPr lang="en-US" sz="2000" dirty="0" err="1" smtClean="0"/>
              <a:t>Giorgianna</a:t>
            </a:r>
            <a:r>
              <a:rPr lang="en-US" sz="2000" dirty="0" smtClean="0"/>
              <a:t> </a:t>
            </a:r>
            <a:r>
              <a:rPr lang="en-US" sz="2000" dirty="0" err="1" smtClean="0"/>
              <a:t>Venetis</a:t>
            </a:r>
            <a:endParaRPr lang="en-US" sz="2000" dirty="0" smtClean="0"/>
          </a:p>
          <a:p>
            <a:pPr algn="r" eaLnBrk="1" fontAlgn="auto" hangingPunct="1">
              <a:spcBef>
                <a:spcPct val="0"/>
              </a:spcBef>
              <a:spcAft>
                <a:spcPts val="0"/>
              </a:spcAft>
              <a:buFont typeface="Wingdings 2"/>
              <a:buNone/>
              <a:defRPr/>
            </a:pPr>
            <a:r>
              <a:rPr lang="en-US" sz="2000" dirty="0" smtClean="0"/>
              <a:t>Child Maltreatment Prevention Manager</a:t>
            </a:r>
          </a:p>
        </p:txBody>
      </p:sp>
      <p:sp>
        <p:nvSpPr>
          <p:cNvPr id="4" name="Title 3"/>
          <p:cNvSpPr>
            <a:spLocks noGrp="1"/>
          </p:cNvSpPr>
          <p:nvPr>
            <p:ph type="ctrTitle"/>
          </p:nvPr>
        </p:nvSpPr>
        <p:spPr/>
        <p:txBody>
          <a:bodyPr>
            <a:normAutofit fontScale="90000"/>
          </a:bodyPr>
          <a:lstStyle/>
          <a:p>
            <a:pPr eaLnBrk="1" fontAlgn="auto" hangingPunct="1">
              <a:spcAft>
                <a:spcPts val="0"/>
              </a:spcAft>
              <a:defRPr/>
            </a:pPr>
            <a:r>
              <a:rPr lang="en-US" dirty="0" smtClean="0">
                <a:solidFill>
                  <a:schemeClr val="tx2">
                    <a:tint val="100000"/>
                    <a:shade val="90000"/>
                    <a:satMod val="250000"/>
                    <a:alpha val="100000"/>
                  </a:schemeClr>
                </a:solidFill>
              </a:rPr>
              <a:t>Essentials for Childhood</a:t>
            </a:r>
            <a:br>
              <a:rPr lang="en-US" dirty="0" smtClean="0">
                <a:solidFill>
                  <a:schemeClr val="tx2">
                    <a:tint val="100000"/>
                    <a:shade val="90000"/>
                    <a:satMod val="250000"/>
                    <a:alpha val="100000"/>
                  </a:schemeClr>
                </a:solidFill>
              </a:rPr>
            </a:br>
            <a:r>
              <a:rPr lang="en-US" sz="3200" i="1" dirty="0" smtClean="0">
                <a:solidFill>
                  <a:schemeClr val="tx2">
                    <a:tint val="100000"/>
                    <a:shade val="90000"/>
                    <a:satMod val="250000"/>
                    <a:alpha val="100000"/>
                  </a:schemeClr>
                </a:solidFill>
              </a:rPr>
              <a:t>Creating Safe, Stable, Nurturing Relationships and Environments for Children</a:t>
            </a:r>
            <a:endParaRPr lang="en-US" dirty="0">
              <a:solidFill>
                <a:schemeClr val="tx2">
                  <a:tint val="100000"/>
                  <a:shade val="90000"/>
                  <a:satMod val="250000"/>
                  <a:alpha val="100000"/>
                </a:schemeClr>
              </a:solidFill>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0"/>
            <a:ext cx="81724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4" descr="ColorWhiteBackgrou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19600"/>
            <a:ext cx="3919538" cy="108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5"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3429000"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0840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04800"/>
            <a:ext cx="9144000" cy="2895600"/>
          </a:xfrm>
          <a:noFill/>
        </p:spPr>
        <p:txBody>
          <a:bodyPr/>
          <a:lstStyle/>
          <a:p>
            <a:pPr algn="ctr"/>
            <a:r>
              <a:rPr lang="en-US" altLang="en-US" sz="2000" dirty="0" smtClean="0"/>
              <a:t/>
            </a:r>
            <a:br>
              <a:rPr lang="en-US" altLang="en-US" sz="2000" dirty="0" smtClean="0"/>
            </a:br>
            <a:r>
              <a:rPr lang="en-US" altLang="en-US" sz="2000" dirty="0" smtClean="0"/>
              <a:t/>
            </a:r>
            <a:br>
              <a:rPr lang="en-US" altLang="en-US" sz="2000" dirty="0" smtClean="0"/>
            </a:br>
            <a:endParaRPr lang="en-US" altLang="en-US" sz="3200" b="0" dirty="0" smtClean="0">
              <a:latin typeface="Gill Sans MT" pitchFamily="34" charset="0"/>
            </a:endParaRPr>
          </a:p>
        </p:txBody>
      </p:sp>
    </p:spTree>
    <p:extLst>
      <p:ext uri="{BB962C8B-B14F-4D97-AF65-F5344CB8AC3E}">
        <p14:creationId xmlns:p14="http://schemas.microsoft.com/office/powerpoint/2010/main" val="92021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Essentials for Childhood?</a:t>
            </a:r>
            <a:endParaRPr lang="en-US" dirty="0"/>
          </a:p>
        </p:txBody>
      </p:sp>
      <p:sp>
        <p:nvSpPr>
          <p:cNvPr id="3" name="Content Placeholder 2"/>
          <p:cNvSpPr>
            <a:spLocks noGrp="1"/>
          </p:cNvSpPr>
          <p:nvPr>
            <p:ph sz="quarter" idx="1"/>
          </p:nvPr>
        </p:nvSpPr>
        <p:spPr>
          <a:xfrm>
            <a:off x="301625" y="1527175"/>
            <a:ext cx="8504238" cy="4572000"/>
          </a:xfrm>
        </p:spPr>
        <p:txBody>
          <a:bodyPr/>
          <a:lstStyle/>
          <a:p>
            <a:pPr fontAlgn="auto">
              <a:spcAft>
                <a:spcPts val="0"/>
              </a:spcAft>
              <a:buFont typeface="Arial" pitchFamily="34" charset="0"/>
              <a:buChar char="•"/>
              <a:defRPr/>
            </a:pPr>
            <a:r>
              <a:rPr lang="en-US" dirty="0" smtClean="0"/>
              <a:t>Focus is on promoting safe, stable, and nurturing relationships and environments</a:t>
            </a:r>
          </a:p>
          <a:p>
            <a:pPr>
              <a:defRPr/>
            </a:pPr>
            <a:r>
              <a:rPr lang="en-US" i="1" dirty="0" smtClean="0"/>
              <a:t>Advance policy and community approaches to:</a:t>
            </a:r>
            <a:endParaRPr lang="en-US" dirty="0" smtClean="0"/>
          </a:p>
          <a:p>
            <a:pPr marL="788988" lvl="1" indent="-514350">
              <a:buFont typeface="+mj-lt"/>
              <a:buAutoNum type="arabicPeriod"/>
              <a:defRPr/>
            </a:pPr>
            <a:r>
              <a:rPr lang="en-US" dirty="0" smtClean="0">
                <a:solidFill>
                  <a:schemeClr val="tx1"/>
                </a:solidFill>
              </a:rPr>
              <a:t>Increase family-friendly employment (FFE)  practices across Colorado</a:t>
            </a:r>
          </a:p>
          <a:p>
            <a:pPr marL="788988" lvl="1" indent="-514350">
              <a:buFont typeface="+mj-lt"/>
              <a:buAutoNum type="arabicPeriod"/>
              <a:defRPr/>
            </a:pPr>
            <a:r>
              <a:rPr lang="en-US" dirty="0" smtClean="0">
                <a:solidFill>
                  <a:schemeClr val="tx1"/>
                </a:solidFill>
              </a:rPr>
              <a:t>Increase access to childcare and out-of-school-time care for children</a:t>
            </a:r>
          </a:p>
          <a:p>
            <a:pPr marL="788988" lvl="1" indent="-514350">
              <a:buFont typeface="+mj-lt"/>
              <a:buAutoNum type="arabicPeriod"/>
              <a:defRPr/>
            </a:pPr>
            <a:r>
              <a:rPr lang="en-US" dirty="0" smtClean="0">
                <a:solidFill>
                  <a:schemeClr val="tx1"/>
                </a:solidFill>
              </a:rPr>
              <a:t>Increase access to high-quality preschool and full-day kindergarten</a:t>
            </a:r>
          </a:p>
          <a:p>
            <a:pPr marL="788988" lvl="1" indent="-514350">
              <a:buFont typeface="+mj-lt"/>
              <a:buAutoNum type="arabicPeriod"/>
              <a:defRPr/>
            </a:pPr>
            <a:r>
              <a:rPr lang="en-US" dirty="0" smtClean="0">
                <a:solidFill>
                  <a:schemeClr val="tx1"/>
                </a:solidFill>
              </a:rPr>
              <a:t>Improve social and emotional health of mothers, fathers, caregivers and children</a:t>
            </a:r>
          </a:p>
          <a:p>
            <a:pPr marL="914400" lvl="1" indent="-457200" fontAlgn="auto">
              <a:spcAft>
                <a:spcPts val="0"/>
              </a:spcAft>
              <a:buFont typeface="+mj-lt"/>
              <a:buAutoNum type="arabicPeriod"/>
              <a:defRPr/>
            </a:pPr>
            <a:endParaRPr lang="en-US" dirty="0" smtClean="0">
              <a:solidFill>
                <a:schemeClr val="tx1"/>
              </a:solidFill>
            </a:endParaRPr>
          </a:p>
          <a:p>
            <a:pPr fontAlgn="auto">
              <a:spcAft>
                <a:spcPts val="0"/>
              </a:spcAft>
              <a:buFont typeface="Arial" pitchFamily="34" charset="0"/>
              <a:buChar char="•"/>
              <a:defRPr/>
            </a:pPr>
            <a:endParaRPr lang="en-US" dirty="0" smtClean="0"/>
          </a:p>
          <a:p>
            <a:pPr fontAlgn="auto">
              <a:spcAft>
                <a:spcPts val="0"/>
              </a:spcAft>
              <a:defRPr/>
            </a:pPr>
            <a:endParaRPr lang="en-US" dirty="0" smtClean="0"/>
          </a:p>
          <a:p>
            <a:pPr>
              <a:defRPr/>
            </a:pPr>
            <a:endParaRPr lang="en-US" dirty="0"/>
          </a:p>
        </p:txBody>
      </p:sp>
    </p:spTree>
    <p:extLst>
      <p:ext uri="{BB962C8B-B14F-4D97-AF65-F5344CB8AC3E}">
        <p14:creationId xmlns:p14="http://schemas.microsoft.com/office/powerpoint/2010/main" val="3833216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dirty="0" smtClean="0">
                <a:solidFill>
                  <a:schemeClr val="tx2">
                    <a:tint val="100000"/>
                    <a:shade val="90000"/>
                    <a:satMod val="250000"/>
                    <a:alpha val="100000"/>
                  </a:schemeClr>
                </a:solidFill>
              </a:rPr>
              <a:t>What are Essentials for Childhood Goals?</a:t>
            </a:r>
            <a:endParaRPr lang="en-US" dirty="0"/>
          </a:p>
        </p:txBody>
      </p:sp>
      <p:sp>
        <p:nvSpPr>
          <p:cNvPr id="3" name="Content Placeholder 2"/>
          <p:cNvSpPr>
            <a:spLocks noGrp="1"/>
          </p:cNvSpPr>
          <p:nvPr>
            <p:ph sz="quarter" idx="1"/>
          </p:nvPr>
        </p:nvSpPr>
        <p:spPr>
          <a:xfrm>
            <a:off x="301625" y="1527175"/>
            <a:ext cx="8504238" cy="4572000"/>
          </a:xfrm>
        </p:spPr>
        <p:txBody>
          <a:bodyPr>
            <a:normAutofit/>
          </a:bodyPr>
          <a:lstStyle/>
          <a:p>
            <a:pPr marL="514350" indent="-514350" eaLnBrk="1" fontAlgn="auto" hangingPunct="1">
              <a:spcBef>
                <a:spcPts val="0"/>
              </a:spcBef>
              <a:spcAft>
                <a:spcPts val="0"/>
              </a:spcAft>
              <a:buFont typeface="+mj-lt"/>
              <a:buAutoNum type="arabicPeriod"/>
              <a:defRPr/>
            </a:pPr>
            <a:r>
              <a:rPr lang="en-US" sz="2400" dirty="0" smtClean="0"/>
              <a:t>Raise awareness and commitment to promote safe, stable, nurturing relationships and environments</a:t>
            </a:r>
          </a:p>
          <a:p>
            <a:pPr marL="514350" indent="-514350" eaLnBrk="1" fontAlgn="auto" hangingPunct="1">
              <a:spcBef>
                <a:spcPts val="0"/>
              </a:spcBef>
              <a:spcAft>
                <a:spcPts val="0"/>
              </a:spcAft>
              <a:buFont typeface="+mj-lt"/>
              <a:buAutoNum type="arabicPeriod"/>
              <a:defRPr/>
            </a:pPr>
            <a:endParaRPr lang="en-US" sz="2400" dirty="0" smtClean="0"/>
          </a:p>
          <a:p>
            <a:pPr marL="514350" indent="-514350" eaLnBrk="1" fontAlgn="auto" hangingPunct="1">
              <a:spcBef>
                <a:spcPts val="0"/>
              </a:spcBef>
              <a:spcAft>
                <a:spcPts val="0"/>
              </a:spcAft>
              <a:buFont typeface="+mj-lt"/>
              <a:buAutoNum type="arabicPeriod"/>
              <a:defRPr/>
            </a:pPr>
            <a:r>
              <a:rPr lang="en-US" sz="2400" dirty="0" smtClean="0"/>
              <a:t>Use data to inform actions</a:t>
            </a:r>
          </a:p>
          <a:p>
            <a:pPr marL="514350" indent="-514350" eaLnBrk="1" fontAlgn="auto" hangingPunct="1">
              <a:spcBef>
                <a:spcPts val="0"/>
              </a:spcBef>
              <a:spcAft>
                <a:spcPts val="0"/>
              </a:spcAft>
              <a:buFont typeface="+mj-lt"/>
              <a:buAutoNum type="arabicPeriod"/>
              <a:defRPr/>
            </a:pPr>
            <a:endParaRPr lang="en-US" sz="2400" dirty="0" smtClean="0"/>
          </a:p>
          <a:p>
            <a:pPr marL="514350" indent="-514350" eaLnBrk="1" fontAlgn="auto" hangingPunct="1">
              <a:spcBef>
                <a:spcPts val="0"/>
              </a:spcBef>
              <a:spcAft>
                <a:spcPts val="0"/>
              </a:spcAft>
              <a:buFont typeface="+mj-lt"/>
              <a:buAutoNum type="arabicPeriod"/>
              <a:defRPr/>
            </a:pPr>
            <a:r>
              <a:rPr lang="en-US" sz="2400" dirty="0" smtClean="0"/>
              <a:t>Create the context for healthy children and families through </a:t>
            </a:r>
            <a:r>
              <a:rPr lang="en-US" sz="2400" u="sng" dirty="0" smtClean="0"/>
              <a:t>norms change</a:t>
            </a:r>
            <a:r>
              <a:rPr lang="en-US" sz="2400" dirty="0" smtClean="0"/>
              <a:t> and </a:t>
            </a:r>
            <a:r>
              <a:rPr lang="en-US" sz="2400" u="sng" dirty="0" smtClean="0"/>
              <a:t>programs </a:t>
            </a:r>
          </a:p>
          <a:p>
            <a:pPr marL="514350" indent="-514350" eaLnBrk="1" fontAlgn="auto" hangingPunct="1">
              <a:spcBef>
                <a:spcPts val="0"/>
              </a:spcBef>
              <a:spcAft>
                <a:spcPts val="0"/>
              </a:spcAft>
              <a:buFont typeface="+mj-lt"/>
              <a:buAutoNum type="arabicPeriod"/>
              <a:defRPr/>
            </a:pPr>
            <a:endParaRPr lang="en-US" sz="2400" dirty="0" smtClean="0"/>
          </a:p>
          <a:p>
            <a:pPr marL="514350" indent="-514350" eaLnBrk="1" fontAlgn="auto" hangingPunct="1">
              <a:spcBef>
                <a:spcPts val="0"/>
              </a:spcBef>
              <a:spcAft>
                <a:spcPts val="0"/>
              </a:spcAft>
              <a:buFont typeface="+mj-lt"/>
              <a:buAutoNum type="arabicPeriod"/>
              <a:defRPr/>
            </a:pPr>
            <a:r>
              <a:rPr lang="en-US" sz="2400" dirty="0" smtClean="0"/>
              <a:t>Create the context for healthy children and families through </a:t>
            </a:r>
            <a:r>
              <a:rPr lang="en-US" sz="2400" u="sng" dirty="0" smtClean="0"/>
              <a:t>policies</a:t>
            </a:r>
          </a:p>
          <a:p>
            <a:pPr marL="274320" indent="-274320" eaLnBrk="1" fontAlgn="auto" hangingPunct="1">
              <a:spcAft>
                <a:spcPts val="0"/>
              </a:spcAft>
              <a:buFont typeface="Wingdings 2"/>
              <a:buChar char=""/>
              <a:defRPr/>
            </a:pPr>
            <a:endParaRPr lang="en-US" dirty="0"/>
          </a:p>
        </p:txBody>
      </p:sp>
      <p:pic>
        <p:nvPicPr>
          <p:cNvPr id="15364" name="Picture 2" descr="C:\Users\Sahernan\Downloads\shutterstock_102586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62600"/>
            <a:ext cx="1560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6" descr="C:\Users\Sahernan\Downloads\shutterstock_128769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6260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2" descr="C:\Users\Sahernan\Downloads\shutterstock_823941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562600"/>
            <a:ext cx="182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13" descr="C:\Users\Sahernan\Downloads\shutterstock_1330933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562600"/>
            <a:ext cx="18272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4" descr="C:\Users\Sahernan\Downloads\shutterstock_1258888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562600"/>
            <a:ext cx="1676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7376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solidFill>
                  <a:srgbClr val="7B9899"/>
                </a:solidFill>
              </a:rPr>
              <a:t>Potential Outcomes	</a:t>
            </a:r>
          </a:p>
        </p:txBody>
      </p:sp>
      <p:sp>
        <p:nvSpPr>
          <p:cNvPr id="16387" name="Content Placeholder 2"/>
          <p:cNvSpPr>
            <a:spLocks noGrp="1"/>
          </p:cNvSpPr>
          <p:nvPr>
            <p:ph sz="quarter" idx="1"/>
          </p:nvPr>
        </p:nvSpPr>
        <p:spPr>
          <a:xfrm>
            <a:off x="301625" y="1527175"/>
            <a:ext cx="8504238" cy="4572000"/>
          </a:xfrm>
        </p:spPr>
        <p:txBody>
          <a:bodyPr/>
          <a:lstStyle/>
          <a:p>
            <a:pPr eaLnBrk="1" hangingPunct="1">
              <a:spcBef>
                <a:spcPct val="0"/>
              </a:spcBef>
            </a:pPr>
            <a:r>
              <a:rPr lang="en-US" altLang="en-US" sz="2000" dirty="0" smtClean="0"/>
              <a:t>Improvements in children’s health, development, and health insurance coverage </a:t>
            </a:r>
          </a:p>
          <a:p>
            <a:pPr eaLnBrk="1" hangingPunct="1">
              <a:spcBef>
                <a:spcPct val="0"/>
              </a:spcBef>
            </a:pPr>
            <a:endParaRPr lang="en-US" altLang="en-US" sz="2000" dirty="0" smtClean="0"/>
          </a:p>
          <a:p>
            <a:pPr eaLnBrk="1" hangingPunct="1">
              <a:spcBef>
                <a:spcPct val="0"/>
              </a:spcBef>
            </a:pPr>
            <a:r>
              <a:rPr lang="en-US" altLang="en-US" sz="2000" dirty="0" smtClean="0"/>
              <a:t>Reductions in physical abuse of children </a:t>
            </a:r>
          </a:p>
          <a:p>
            <a:pPr eaLnBrk="1" hangingPunct="1">
              <a:spcBef>
                <a:spcPct val="0"/>
              </a:spcBef>
            </a:pPr>
            <a:endParaRPr lang="en-US" altLang="en-US" sz="2000" dirty="0" smtClean="0"/>
          </a:p>
          <a:p>
            <a:pPr eaLnBrk="1" hangingPunct="1">
              <a:spcBef>
                <a:spcPct val="0"/>
              </a:spcBef>
            </a:pPr>
            <a:r>
              <a:rPr lang="en-US" altLang="en-US" sz="2000" dirty="0" smtClean="0"/>
              <a:t>Reductions in child neglect </a:t>
            </a:r>
          </a:p>
          <a:p>
            <a:pPr eaLnBrk="1" hangingPunct="1">
              <a:spcBef>
                <a:spcPct val="0"/>
              </a:spcBef>
            </a:pPr>
            <a:endParaRPr lang="en-US" altLang="en-US" sz="2000" dirty="0" smtClean="0"/>
          </a:p>
          <a:p>
            <a:pPr eaLnBrk="1" hangingPunct="1">
              <a:spcBef>
                <a:spcPct val="0"/>
              </a:spcBef>
            </a:pPr>
            <a:r>
              <a:rPr lang="en-US" altLang="en-US" sz="2000" dirty="0" smtClean="0"/>
              <a:t>Reductions in unintentional or undetermined causes of childhood injury </a:t>
            </a:r>
          </a:p>
          <a:p>
            <a:pPr eaLnBrk="1" hangingPunct="1">
              <a:spcBef>
                <a:spcPct val="0"/>
              </a:spcBef>
            </a:pPr>
            <a:endParaRPr lang="en-US" altLang="en-US" sz="2000" dirty="0" smtClean="0"/>
          </a:p>
          <a:p>
            <a:pPr eaLnBrk="1" hangingPunct="1">
              <a:spcBef>
                <a:spcPct val="0"/>
              </a:spcBef>
            </a:pPr>
            <a:r>
              <a:rPr lang="en-US" altLang="en-US" sz="2000" dirty="0" smtClean="0"/>
              <a:t>Reductions in maternal depression and parental stress </a:t>
            </a:r>
          </a:p>
          <a:p>
            <a:pPr eaLnBrk="1" hangingPunct="1">
              <a:spcBef>
                <a:spcPct val="0"/>
              </a:spcBef>
            </a:pPr>
            <a:endParaRPr lang="en-US" altLang="en-US" sz="2000" dirty="0" smtClean="0"/>
          </a:p>
          <a:p>
            <a:pPr eaLnBrk="1" hangingPunct="1">
              <a:spcBef>
                <a:spcPct val="0"/>
              </a:spcBef>
            </a:pPr>
            <a:r>
              <a:rPr lang="en-US" altLang="en-US" sz="2000" dirty="0" smtClean="0"/>
              <a:t>Reductions in adolescent risky health behaviors </a:t>
            </a:r>
          </a:p>
          <a:p>
            <a:pPr eaLnBrk="1" hangingPunct="1">
              <a:spcBef>
                <a:spcPct val="0"/>
              </a:spcBef>
            </a:pPr>
            <a:endParaRPr lang="en-US" altLang="en-US" sz="2000" dirty="0" smtClean="0"/>
          </a:p>
          <a:p>
            <a:pPr eaLnBrk="1" hangingPunct="1">
              <a:spcBef>
                <a:spcPct val="0"/>
              </a:spcBef>
            </a:pPr>
            <a:r>
              <a:rPr lang="en-US" altLang="en-US" sz="2000" dirty="0" smtClean="0"/>
              <a:t>Reductions in chronic disease among adults and leading causes of death</a:t>
            </a:r>
            <a:endParaRPr lang="en-US" altLang="en-US" sz="2000" b="1" dirty="0" smtClean="0"/>
          </a:p>
          <a:p>
            <a:pPr eaLnBrk="1" hangingPunct="1">
              <a:spcBef>
                <a:spcPct val="0"/>
              </a:spcBef>
              <a:buFont typeface="Wingdings 2" pitchFamily="18" charset="2"/>
              <a:buNone/>
            </a:pPr>
            <a:r>
              <a:rPr lang="en-US" altLang="en-US" sz="2000" dirty="0" smtClean="0"/>
              <a:t/>
            </a:r>
            <a:br>
              <a:rPr lang="en-US" altLang="en-US" sz="2000" dirty="0" smtClean="0"/>
            </a:br>
            <a:endParaRPr lang="en-US" altLang="en-US" sz="2000" dirty="0" smtClean="0"/>
          </a:p>
        </p:txBody>
      </p:sp>
    </p:spTree>
    <p:extLst>
      <p:ext uri="{BB962C8B-B14F-4D97-AF65-F5344CB8AC3E}">
        <p14:creationId xmlns:p14="http://schemas.microsoft.com/office/powerpoint/2010/main" val="4035641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7411" name="Content Placeholder 2"/>
          <p:cNvSpPr>
            <a:spLocks noGrp="1"/>
          </p:cNvSpPr>
          <p:nvPr>
            <p:ph sz="quarter" idx="1"/>
          </p:nvPr>
        </p:nvSpPr>
        <p:spPr>
          <a:xfrm>
            <a:off x="301625" y="1527175"/>
            <a:ext cx="8504238" cy="4572000"/>
          </a:xfrm>
        </p:spPr>
        <p:txBody>
          <a:bodyPr/>
          <a:lstStyle/>
          <a:p>
            <a:endParaRPr lang="en-US" altLang="en-US" smtClean="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l="10983" t="12177" r="28310" b="6789"/>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10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solidFill>
                  <a:srgbClr val="7B9899"/>
                </a:solidFill>
              </a:rPr>
              <a:t>Approaches</a:t>
            </a:r>
          </a:p>
        </p:txBody>
      </p:sp>
      <p:sp>
        <p:nvSpPr>
          <p:cNvPr id="18435" name="Content Placeholder 4"/>
          <p:cNvSpPr>
            <a:spLocks noGrp="1"/>
          </p:cNvSpPr>
          <p:nvPr>
            <p:ph sz="quarter" idx="1"/>
          </p:nvPr>
        </p:nvSpPr>
        <p:spPr>
          <a:xfrm>
            <a:off x="301625" y="1905000"/>
            <a:ext cx="8504238" cy="4194175"/>
          </a:xfrm>
        </p:spPr>
        <p:txBody>
          <a:bodyPr/>
          <a:lstStyle/>
          <a:p>
            <a:pPr eaLnBrk="1" hangingPunct="1"/>
            <a:endParaRPr lang="en-US" altLang="en-US" smtClean="0"/>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04238"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8661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Family-Friendly Workplace Toolkit</a:t>
            </a:r>
            <a:endParaRPr lang="en-US" dirty="0"/>
          </a:p>
        </p:txBody>
      </p:sp>
      <p:pic>
        <p:nvPicPr>
          <p:cNvPr id="1945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62200" y="1527175"/>
            <a:ext cx="4648200" cy="4572000"/>
          </a:xfrm>
          <a:noFill/>
        </p:spPr>
      </p:pic>
    </p:spTree>
    <p:extLst>
      <p:ext uri="{BB962C8B-B14F-4D97-AF65-F5344CB8AC3E}">
        <p14:creationId xmlns:p14="http://schemas.microsoft.com/office/powerpoint/2010/main" val="1091510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Toolkit Examples	</a:t>
            </a:r>
            <a:endParaRPr lang="en-US" dirty="0"/>
          </a:p>
        </p:txBody>
      </p:sp>
      <p:sp>
        <p:nvSpPr>
          <p:cNvPr id="20483"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altLang="en-US" smtClean="0"/>
              <a:t>A family-friendly workplace offers</a:t>
            </a:r>
          </a:p>
          <a:p>
            <a:pPr lvl="1"/>
            <a:r>
              <a:rPr lang="en-US" altLang="en-US" smtClean="0">
                <a:solidFill>
                  <a:schemeClr val="tx1"/>
                </a:solidFill>
              </a:rPr>
              <a:t>A culture of flexibility</a:t>
            </a:r>
          </a:p>
          <a:p>
            <a:pPr lvl="1"/>
            <a:r>
              <a:rPr lang="en-US" altLang="en-US" smtClean="0">
                <a:solidFill>
                  <a:schemeClr val="tx1"/>
                </a:solidFill>
              </a:rPr>
              <a:t>Core benefits</a:t>
            </a:r>
          </a:p>
          <a:p>
            <a:pPr lvl="1"/>
            <a:r>
              <a:rPr lang="en-US" altLang="en-US" smtClean="0">
                <a:solidFill>
                  <a:schemeClr val="tx1"/>
                </a:solidFill>
              </a:rPr>
              <a:t>Paid Leave </a:t>
            </a:r>
          </a:p>
          <a:p>
            <a:pPr lvl="1"/>
            <a:r>
              <a:rPr lang="en-US" altLang="en-US" smtClean="0">
                <a:solidFill>
                  <a:schemeClr val="tx1"/>
                </a:solidFill>
              </a:rPr>
              <a:t>Supportive services and resources</a:t>
            </a:r>
          </a:p>
          <a:p>
            <a:pPr lvl="1"/>
            <a:r>
              <a:rPr lang="en-US" altLang="en-US" smtClean="0">
                <a:solidFill>
                  <a:schemeClr val="tx1"/>
                </a:solidFill>
              </a:rPr>
              <a:t>Career development</a:t>
            </a:r>
          </a:p>
          <a:p>
            <a:pPr lvl="1"/>
            <a:r>
              <a:rPr lang="en-US" altLang="en-US" smtClean="0">
                <a:solidFill>
                  <a:schemeClr val="tx1"/>
                </a:solidFill>
              </a:rPr>
              <a:t>Community involvement</a:t>
            </a:r>
          </a:p>
        </p:txBody>
      </p:sp>
      <p:pic>
        <p:nvPicPr>
          <p:cNvPr id="20484" name="Picture 2" descr="C:\Users\gvenetis\Downloads\shutterstock_25559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91000"/>
            <a:ext cx="3048000" cy="203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2734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Business Forums</a:t>
            </a:r>
            <a:endParaRPr lang="en-US" dirty="0"/>
          </a:p>
        </p:txBody>
      </p:sp>
      <p:sp>
        <p:nvSpPr>
          <p:cNvPr id="3" name="Content Placeholder 2"/>
          <p:cNvSpPr>
            <a:spLocks noGrp="1"/>
          </p:cNvSpPr>
          <p:nvPr>
            <p:ph sz="quarter" idx="1"/>
          </p:nvPr>
        </p:nvSpPr>
        <p:spPr>
          <a:xfrm>
            <a:off x="301625" y="1527175"/>
            <a:ext cx="8504238" cy="4572000"/>
          </a:xfrm>
        </p:spPr>
        <p:txBody>
          <a:bodyPr/>
          <a:lstStyle/>
          <a:p>
            <a:pPr>
              <a:buFont typeface="Wingdings 2" pitchFamily="18" charset="2"/>
              <a:buNone/>
              <a:defRPr/>
            </a:pPr>
            <a:r>
              <a:rPr lang="en-US" sz="2600" dirty="0" smtClean="0">
                <a:latin typeface="+mj-lt"/>
              </a:rPr>
              <a:t>Desired Outcomes:</a:t>
            </a:r>
          </a:p>
          <a:p>
            <a:pPr marL="514350" indent="-514350">
              <a:buFont typeface="+mj-lt"/>
              <a:buAutoNum type="arabicPeriod"/>
              <a:defRPr/>
            </a:pPr>
            <a:r>
              <a:rPr lang="en-US" sz="2600" dirty="0" smtClean="0">
                <a:latin typeface="+mj-lt"/>
              </a:rPr>
              <a:t>Increased understanding of family friendly employment practices and how they support stronger children, families, and a more productive workforce.</a:t>
            </a:r>
          </a:p>
          <a:p>
            <a:pPr marL="514350" indent="-514350">
              <a:buFont typeface="+mj-lt"/>
              <a:buAutoNum type="arabicPeriod"/>
              <a:defRPr/>
            </a:pPr>
            <a:r>
              <a:rPr lang="en-US" sz="2600" dirty="0" smtClean="0">
                <a:latin typeface="+mj-lt"/>
              </a:rPr>
              <a:t>Partners complete the family friendly workplace assessment and consider how it can be useful for enhancing family friendly policies in their workplace.</a:t>
            </a:r>
          </a:p>
          <a:p>
            <a:pPr marL="514350" indent="-514350">
              <a:buFont typeface="+mj-lt"/>
              <a:buAutoNum type="arabicPeriod"/>
              <a:defRPr/>
            </a:pPr>
            <a:r>
              <a:rPr lang="en-US" sz="2600" dirty="0" smtClean="0">
                <a:latin typeface="+mj-lt"/>
              </a:rPr>
              <a:t>Partners consider how the ECCP can support ongoing learning and action among partners desiring to improve family friendly policies in their workplaces.</a:t>
            </a:r>
          </a:p>
          <a:p>
            <a:pPr>
              <a:buFont typeface="Wingdings 2" pitchFamily="18" charset="2"/>
              <a:buNone/>
              <a:defRPr/>
            </a:pPr>
            <a:endParaRPr lang="en-US" sz="2600" dirty="0">
              <a:latin typeface="+mj-lt"/>
            </a:endParaRPr>
          </a:p>
        </p:txBody>
      </p:sp>
    </p:spTree>
    <p:extLst>
      <p:ext uri="{BB962C8B-B14F-4D97-AF65-F5344CB8AC3E}">
        <p14:creationId xmlns:p14="http://schemas.microsoft.com/office/powerpoint/2010/main" val="653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gvenetis\Downloads\shutterstock_144900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1148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Upcoming Events</a:t>
            </a:r>
            <a:endParaRPr lang="en-US" dirty="0"/>
          </a:p>
        </p:txBody>
      </p:sp>
      <p:sp>
        <p:nvSpPr>
          <p:cNvPr id="22532" name="Content Placeholder 2"/>
          <p:cNvSpPr>
            <a:spLocks noGrp="1"/>
          </p:cNvSpPr>
          <p:nvPr>
            <p:ph sz="quarter" idx="1"/>
          </p:nvPr>
        </p:nvSpPr>
        <p:spPr>
          <a:xfrm>
            <a:off x="304800" y="1524000"/>
            <a:ext cx="8504238" cy="4572000"/>
          </a:xfrm>
        </p:spPr>
        <p:txBody>
          <a:bodyPr/>
          <a:lstStyle/>
          <a:p>
            <a:pPr>
              <a:buFont typeface="Wingdings 2" pitchFamily="18" charset="2"/>
              <a:buNone/>
            </a:pPr>
            <a:r>
              <a:rPr lang="en-US" altLang="en-US" b="1" smtClean="0"/>
              <a:t>Forum on Family 2.0</a:t>
            </a:r>
          </a:p>
          <a:p>
            <a:pPr>
              <a:buFont typeface="Wingdings 2" pitchFamily="18" charset="2"/>
              <a:buNone/>
            </a:pPr>
            <a:r>
              <a:rPr lang="en-US" altLang="en-US" smtClean="0"/>
              <a:t>Thursday, June 1st at 7:30-9:00 am</a:t>
            </a:r>
          </a:p>
          <a:p>
            <a:pPr>
              <a:buFont typeface="Wingdings 2" pitchFamily="18" charset="2"/>
              <a:buNone/>
            </a:pPr>
            <a:r>
              <a:rPr lang="en-US" altLang="en-US" smtClean="0"/>
              <a:t>Children’s Hospital Colorado</a:t>
            </a:r>
          </a:p>
          <a:p>
            <a:pPr>
              <a:buFont typeface="Wingdings 2" pitchFamily="18" charset="2"/>
              <a:buNone/>
            </a:pPr>
            <a:endParaRPr lang="en-US" altLang="en-US" smtClean="0"/>
          </a:p>
          <a:p>
            <a:pPr>
              <a:buFont typeface="Wingdings 2" pitchFamily="18" charset="2"/>
              <a:buNone/>
            </a:pPr>
            <a:r>
              <a:rPr lang="en-US" altLang="en-US" b="1" smtClean="0"/>
              <a:t>Forum on Family</a:t>
            </a:r>
          </a:p>
          <a:p>
            <a:pPr>
              <a:buFont typeface="Wingdings 2" pitchFamily="18" charset="2"/>
              <a:buNone/>
            </a:pPr>
            <a:r>
              <a:rPr lang="en-US" altLang="en-US" smtClean="0"/>
              <a:t>Wednesday, June 7th at 7:30-9:00am</a:t>
            </a:r>
          </a:p>
          <a:p>
            <a:pPr>
              <a:buFont typeface="Wingdings 2" pitchFamily="18" charset="2"/>
              <a:buNone/>
            </a:pPr>
            <a:r>
              <a:rPr lang="en-US" altLang="en-US" smtClean="0"/>
              <a:t>Colorado Mesa University</a:t>
            </a:r>
          </a:p>
        </p:txBody>
      </p:sp>
    </p:spTree>
    <p:extLst>
      <p:ext uri="{BB962C8B-B14F-4D97-AF65-F5344CB8AC3E}">
        <p14:creationId xmlns:p14="http://schemas.microsoft.com/office/powerpoint/2010/main" val="1659839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Panelist Contact Information</a:t>
            </a:r>
            <a:endParaRPr lang="en-US" dirty="0"/>
          </a:p>
        </p:txBody>
      </p:sp>
      <p:sp>
        <p:nvSpPr>
          <p:cNvPr id="3" name="Content Placeholder 2"/>
          <p:cNvSpPr>
            <a:spLocks noGrp="1"/>
          </p:cNvSpPr>
          <p:nvPr>
            <p:ph idx="1"/>
          </p:nvPr>
        </p:nvSpPr>
        <p:spPr>
          <a:xfrm>
            <a:off x="457200" y="1066800"/>
            <a:ext cx="8305800" cy="5257800"/>
          </a:xfrm>
        </p:spPr>
        <p:txBody>
          <a:bodyPr numCol="2" spcCol="182880">
            <a:normAutofit fontScale="25000" lnSpcReduction="20000"/>
          </a:bodyPr>
          <a:lstStyle/>
          <a:p>
            <a:pPr marL="0" indent="0">
              <a:lnSpc>
                <a:spcPct val="120000"/>
              </a:lnSpc>
              <a:spcBef>
                <a:spcPts val="0"/>
              </a:spcBef>
              <a:buNone/>
            </a:pPr>
            <a:r>
              <a:rPr lang="en-US" sz="8000" b="1" dirty="0" smtClean="0">
                <a:cs typeface="Arial" panose="020B0604020202020204" pitchFamily="34" charset="0"/>
              </a:rPr>
              <a:t>Kendra Dunn</a:t>
            </a:r>
          </a:p>
          <a:p>
            <a:pPr marL="0" indent="0">
              <a:lnSpc>
                <a:spcPct val="120000"/>
              </a:lnSpc>
              <a:spcBef>
                <a:spcPts val="0"/>
              </a:spcBef>
              <a:buNone/>
            </a:pPr>
            <a:r>
              <a:rPr lang="en-US" sz="8000" dirty="0" smtClean="0">
                <a:cs typeface="Arial" panose="020B0604020202020204" pitchFamily="34" charset="0"/>
              </a:rPr>
              <a:t>Child Maltreatment Prevention Director</a:t>
            </a:r>
          </a:p>
          <a:p>
            <a:pPr marL="0" indent="0">
              <a:lnSpc>
                <a:spcPct val="120000"/>
              </a:lnSpc>
              <a:spcBef>
                <a:spcPts val="0"/>
              </a:spcBef>
              <a:buNone/>
            </a:pPr>
            <a:r>
              <a:rPr lang="en-US" sz="8000" dirty="0" smtClean="0">
                <a:cs typeface="Arial" panose="020B0604020202020204" pitchFamily="34" charset="0"/>
              </a:rPr>
              <a:t>Office of Early Childhood, Colorado Department of Human Services</a:t>
            </a:r>
          </a:p>
          <a:p>
            <a:pPr marL="0" indent="0">
              <a:lnSpc>
                <a:spcPct val="120000"/>
              </a:lnSpc>
              <a:spcBef>
                <a:spcPts val="0"/>
              </a:spcBef>
              <a:buNone/>
            </a:pPr>
            <a:r>
              <a:rPr lang="en-US" sz="8000" dirty="0" smtClean="0">
                <a:cs typeface="Arial" panose="020B0604020202020204" pitchFamily="34" charset="0"/>
              </a:rPr>
              <a:t>kendra.dunn@state.co.us</a:t>
            </a:r>
          </a:p>
          <a:p>
            <a:pPr marL="0" indent="0">
              <a:lnSpc>
                <a:spcPct val="120000"/>
              </a:lnSpc>
              <a:spcBef>
                <a:spcPts val="0"/>
              </a:spcBef>
              <a:buNone/>
            </a:pPr>
            <a:endParaRPr lang="en-US" sz="8000" dirty="0" smtClean="0">
              <a:cs typeface="Arial" panose="020B0604020202020204" pitchFamily="34" charset="0"/>
            </a:endParaRPr>
          </a:p>
          <a:p>
            <a:pPr marL="0" indent="0">
              <a:lnSpc>
                <a:spcPct val="120000"/>
              </a:lnSpc>
              <a:spcBef>
                <a:spcPts val="0"/>
              </a:spcBef>
              <a:buNone/>
            </a:pPr>
            <a:r>
              <a:rPr lang="en-US" sz="8000" b="1" dirty="0" smtClean="0">
                <a:cs typeface="Arial" panose="020B0604020202020204" pitchFamily="34" charset="0"/>
              </a:rPr>
              <a:t>Lisa Hill</a:t>
            </a:r>
          </a:p>
          <a:p>
            <a:pPr marL="0" indent="0">
              <a:lnSpc>
                <a:spcPct val="120000"/>
              </a:lnSpc>
              <a:spcBef>
                <a:spcPts val="0"/>
              </a:spcBef>
              <a:buNone/>
            </a:pPr>
            <a:r>
              <a:rPr lang="en-US" sz="8000" dirty="0" smtClean="0">
                <a:cs typeface="Arial" panose="020B0604020202020204" pitchFamily="34" charset="0"/>
              </a:rPr>
              <a:t>Executive Director</a:t>
            </a:r>
          </a:p>
          <a:p>
            <a:pPr marL="0" indent="0">
              <a:lnSpc>
                <a:spcPct val="120000"/>
              </a:lnSpc>
              <a:spcBef>
                <a:spcPts val="0"/>
              </a:spcBef>
              <a:buNone/>
            </a:pPr>
            <a:r>
              <a:rPr lang="en-US" sz="8000" dirty="0" smtClean="0">
                <a:cs typeface="Arial" panose="020B0604020202020204" pitchFamily="34" charset="0"/>
              </a:rPr>
              <a:t>Invest in Kids</a:t>
            </a:r>
          </a:p>
          <a:p>
            <a:pPr marL="0" indent="0">
              <a:lnSpc>
                <a:spcPct val="120000"/>
              </a:lnSpc>
              <a:spcBef>
                <a:spcPts val="0"/>
              </a:spcBef>
              <a:buNone/>
            </a:pPr>
            <a:r>
              <a:rPr lang="en-US" sz="8000" dirty="0" smtClean="0">
                <a:cs typeface="Arial" panose="020B0604020202020204" pitchFamily="34" charset="0"/>
              </a:rPr>
              <a:t>lhill@iik.org</a:t>
            </a:r>
            <a:endParaRPr lang="en-US" sz="8000" dirty="0">
              <a:cs typeface="Arial" panose="020B0604020202020204" pitchFamily="34" charset="0"/>
            </a:endParaRPr>
          </a:p>
          <a:p>
            <a:pPr marL="0" indent="0">
              <a:lnSpc>
                <a:spcPct val="120000"/>
              </a:lnSpc>
              <a:spcBef>
                <a:spcPts val="0"/>
              </a:spcBef>
              <a:buNone/>
            </a:pPr>
            <a:endParaRPr lang="en-US" sz="8000" dirty="0" smtClean="0">
              <a:cs typeface="Arial" panose="020B0604020202020204" pitchFamily="34" charset="0"/>
            </a:endParaRPr>
          </a:p>
          <a:p>
            <a:pPr marL="0" indent="0">
              <a:lnSpc>
                <a:spcPct val="120000"/>
              </a:lnSpc>
              <a:spcBef>
                <a:spcPts val="0"/>
              </a:spcBef>
              <a:buNone/>
            </a:pPr>
            <a:r>
              <a:rPr lang="en-US" sz="8000" b="1" dirty="0" smtClean="0">
                <a:cs typeface="Arial" panose="020B0604020202020204" pitchFamily="34" charset="0"/>
              </a:rPr>
              <a:t>Jade Woodard</a:t>
            </a:r>
          </a:p>
          <a:p>
            <a:pPr marL="0" indent="0">
              <a:lnSpc>
                <a:spcPct val="120000"/>
              </a:lnSpc>
              <a:spcBef>
                <a:spcPts val="0"/>
              </a:spcBef>
              <a:buNone/>
            </a:pPr>
            <a:r>
              <a:rPr lang="en-US" sz="8000" dirty="0" smtClean="0">
                <a:cs typeface="Arial" panose="020B0604020202020204" pitchFamily="34" charset="0"/>
              </a:rPr>
              <a:t>Executive Director</a:t>
            </a:r>
          </a:p>
          <a:p>
            <a:pPr marL="0" indent="0">
              <a:lnSpc>
                <a:spcPct val="120000"/>
              </a:lnSpc>
              <a:spcBef>
                <a:spcPts val="0"/>
              </a:spcBef>
              <a:buNone/>
            </a:pPr>
            <a:r>
              <a:rPr lang="en-US" sz="8000" dirty="0" smtClean="0">
                <a:cs typeface="Arial" panose="020B0604020202020204" pitchFamily="34" charset="0"/>
              </a:rPr>
              <a:t>Illuminate Colorado</a:t>
            </a:r>
          </a:p>
          <a:p>
            <a:pPr marL="0" indent="0">
              <a:lnSpc>
                <a:spcPct val="120000"/>
              </a:lnSpc>
              <a:spcBef>
                <a:spcPts val="0"/>
              </a:spcBef>
              <a:buNone/>
            </a:pPr>
            <a:r>
              <a:rPr lang="en-US" sz="8000" dirty="0" smtClean="0">
                <a:cs typeface="Arial" panose="020B0604020202020204" pitchFamily="34" charset="0"/>
              </a:rPr>
              <a:t>jwoodard@illuminatecolorado.org</a:t>
            </a:r>
          </a:p>
          <a:p>
            <a:pPr marL="0" indent="0">
              <a:lnSpc>
                <a:spcPct val="120000"/>
              </a:lnSpc>
              <a:spcBef>
                <a:spcPts val="0"/>
              </a:spcBef>
              <a:buNone/>
            </a:pPr>
            <a:endParaRPr lang="en-US" sz="8000" dirty="0">
              <a:cs typeface="Arial" panose="020B0604020202020204" pitchFamily="34" charset="0"/>
            </a:endParaRPr>
          </a:p>
          <a:p>
            <a:pPr marL="0" indent="0">
              <a:lnSpc>
                <a:spcPct val="120000"/>
              </a:lnSpc>
              <a:spcBef>
                <a:spcPts val="0"/>
              </a:spcBef>
              <a:buNone/>
            </a:pPr>
            <a:r>
              <a:rPr lang="en-US" sz="8000" b="1" dirty="0" smtClean="0">
                <a:cs typeface="Arial" panose="020B0604020202020204" pitchFamily="34" charset="0"/>
              </a:rPr>
              <a:t>Mark Kling</a:t>
            </a:r>
          </a:p>
          <a:p>
            <a:pPr marL="0" indent="0">
              <a:lnSpc>
                <a:spcPct val="120000"/>
              </a:lnSpc>
              <a:spcBef>
                <a:spcPts val="0"/>
              </a:spcBef>
              <a:buNone/>
            </a:pPr>
            <a:r>
              <a:rPr lang="en-US" sz="8000" dirty="0" smtClean="0">
                <a:cs typeface="Arial" panose="020B0604020202020204" pitchFamily="34" charset="0"/>
              </a:rPr>
              <a:t>Executive Director</a:t>
            </a:r>
          </a:p>
          <a:p>
            <a:pPr marL="0" indent="0">
              <a:lnSpc>
                <a:spcPct val="120000"/>
              </a:lnSpc>
              <a:spcBef>
                <a:spcPts val="0"/>
              </a:spcBef>
              <a:buNone/>
            </a:pPr>
            <a:r>
              <a:rPr lang="en-US" sz="8000" dirty="0" smtClean="0">
                <a:cs typeface="Arial" panose="020B0604020202020204" pitchFamily="34" charset="0"/>
              </a:rPr>
              <a:t>Family Resource Center Association</a:t>
            </a:r>
          </a:p>
          <a:p>
            <a:pPr marL="0" indent="0">
              <a:lnSpc>
                <a:spcPct val="120000"/>
              </a:lnSpc>
              <a:spcBef>
                <a:spcPts val="0"/>
              </a:spcBef>
              <a:buNone/>
            </a:pPr>
            <a:r>
              <a:rPr lang="en-US" sz="8000" dirty="0" smtClean="0">
                <a:cs typeface="Arial" panose="020B0604020202020204" pitchFamily="34" charset="0"/>
              </a:rPr>
              <a:t>mkling@cofamilycenters.org</a:t>
            </a:r>
          </a:p>
          <a:p>
            <a:pPr marL="0" indent="0">
              <a:lnSpc>
                <a:spcPct val="120000"/>
              </a:lnSpc>
              <a:spcBef>
                <a:spcPts val="0"/>
              </a:spcBef>
              <a:buNone/>
            </a:pPr>
            <a:endParaRPr lang="en-US" sz="8000" dirty="0" smtClean="0">
              <a:cs typeface="Arial" panose="020B0604020202020204" pitchFamily="34" charset="0"/>
            </a:endParaRPr>
          </a:p>
          <a:p>
            <a:pPr marL="0" indent="0">
              <a:lnSpc>
                <a:spcPct val="120000"/>
              </a:lnSpc>
              <a:spcBef>
                <a:spcPts val="0"/>
              </a:spcBef>
              <a:buNone/>
            </a:pPr>
            <a:r>
              <a:rPr lang="en-US" sz="8000" b="1" dirty="0" smtClean="0">
                <a:cs typeface="Arial" panose="020B0604020202020204" pitchFamily="34" charset="0"/>
              </a:rPr>
              <a:t>Giorgi </a:t>
            </a:r>
            <a:r>
              <a:rPr lang="en-US" sz="8000" b="1" dirty="0" err="1" smtClean="0">
                <a:cs typeface="Arial" panose="020B0604020202020204" pitchFamily="34" charset="0"/>
              </a:rPr>
              <a:t>Venetis</a:t>
            </a:r>
            <a:endParaRPr lang="en-US" sz="8000" b="1" dirty="0" smtClean="0">
              <a:cs typeface="Arial" panose="020B0604020202020204" pitchFamily="34" charset="0"/>
            </a:endParaRPr>
          </a:p>
          <a:p>
            <a:pPr marL="0" indent="0">
              <a:lnSpc>
                <a:spcPct val="120000"/>
              </a:lnSpc>
              <a:spcBef>
                <a:spcPts val="0"/>
              </a:spcBef>
              <a:buNone/>
            </a:pPr>
            <a:r>
              <a:rPr lang="en-US" sz="8000" dirty="0" smtClean="0">
                <a:cs typeface="Arial" panose="020B0604020202020204" pitchFamily="34" charset="0"/>
              </a:rPr>
              <a:t>Child Maltreatment Prevention Manager</a:t>
            </a:r>
          </a:p>
          <a:p>
            <a:pPr marL="0" indent="0">
              <a:lnSpc>
                <a:spcPct val="120000"/>
              </a:lnSpc>
              <a:spcBef>
                <a:spcPts val="0"/>
              </a:spcBef>
              <a:buNone/>
            </a:pPr>
            <a:r>
              <a:rPr lang="en-US" sz="8000" dirty="0" smtClean="0">
                <a:cs typeface="Arial" panose="020B0604020202020204" pitchFamily="34" charset="0"/>
              </a:rPr>
              <a:t>Colorado Department of Public Health and Environment</a:t>
            </a:r>
          </a:p>
          <a:p>
            <a:pPr marL="0" indent="0">
              <a:lnSpc>
                <a:spcPct val="120000"/>
              </a:lnSpc>
              <a:spcBef>
                <a:spcPts val="0"/>
              </a:spcBef>
              <a:buNone/>
            </a:pPr>
            <a:r>
              <a:rPr lang="en-US" altLang="en-US" sz="8000" dirty="0" smtClean="0">
                <a:cs typeface="Arial" panose="020B0604020202020204" pitchFamily="34" charset="0"/>
              </a:rPr>
              <a:t>giorgianna.venetis@state.co.us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5029200"/>
            <a:ext cx="2514600" cy="1644312"/>
          </a:xfrm>
          <a:prstGeom prst="rect">
            <a:avLst/>
          </a:prstGeom>
        </p:spPr>
      </p:pic>
    </p:spTree>
    <p:extLst>
      <p:ext uri="{BB962C8B-B14F-4D97-AF65-F5344CB8AC3E}">
        <p14:creationId xmlns:p14="http://schemas.microsoft.com/office/powerpoint/2010/main" val="178204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ec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5035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Diagram 3"/>
          <p:cNvGraphicFramePr/>
          <p:nvPr/>
        </p:nvGraphicFramePr>
        <p:xfrm>
          <a:off x="0" y="25400"/>
          <a:ext cx="915035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172" name="TextBox 1"/>
          <p:cNvSpPr txBox="1">
            <a:spLocks noChangeArrowheads="1"/>
          </p:cNvSpPr>
          <p:nvPr/>
        </p:nvSpPr>
        <p:spPr bwMode="auto">
          <a:xfrm>
            <a:off x="76200" y="152400"/>
            <a:ext cx="754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buFontTx/>
              <a:buNone/>
            </a:pPr>
            <a:r>
              <a:rPr lang="en-US" altLang="en-US" sz="2800" b="1">
                <a:solidFill>
                  <a:srgbClr val="000000"/>
                </a:solidFill>
                <a:latin typeface="Gill Sans MT" pitchFamily="34" charset="0"/>
              </a:rPr>
              <a:t>Improving the health and well-being</a:t>
            </a:r>
          </a:p>
        </p:txBody>
      </p:sp>
      <p:sp>
        <p:nvSpPr>
          <p:cNvPr id="7173" name="TextBox 2"/>
          <p:cNvSpPr txBox="1">
            <a:spLocks noChangeArrowheads="1"/>
          </p:cNvSpPr>
          <p:nvPr/>
        </p:nvSpPr>
        <p:spPr bwMode="auto">
          <a:xfrm>
            <a:off x="0" y="2608263"/>
            <a:ext cx="7543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buFontTx/>
              <a:buNone/>
            </a:pPr>
            <a:r>
              <a:rPr lang="en-US" altLang="en-US" sz="2800" b="1">
                <a:solidFill>
                  <a:srgbClr val="000000"/>
                </a:solidFill>
                <a:latin typeface="Gill Sans MT" pitchFamily="34" charset="0"/>
              </a:rPr>
              <a:t>of vulnerable Colorado children and families</a:t>
            </a:r>
          </a:p>
        </p:txBody>
      </p:sp>
    </p:spTree>
    <p:extLst>
      <p:ext uri="{BB962C8B-B14F-4D97-AF65-F5344CB8AC3E}">
        <p14:creationId xmlns:p14="http://schemas.microsoft.com/office/powerpoint/2010/main" val="95669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ve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5"/>
          <p:cNvSpPr txBox="1">
            <a:spLocks noChangeArrowheads="1"/>
          </p:cNvSpPr>
          <p:nvPr/>
        </p:nvSpPr>
        <p:spPr bwMode="auto">
          <a:xfrm>
            <a:off x="-23813" y="152400"/>
            <a:ext cx="9140826" cy="2862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algn="ctr" eaLnBrk="0" fontAlgn="base" hangingPunct="0">
              <a:spcBef>
                <a:spcPct val="50000"/>
              </a:spcBef>
              <a:spcAft>
                <a:spcPct val="0"/>
              </a:spcAft>
              <a:buFontTx/>
              <a:buNone/>
            </a:pPr>
            <a:r>
              <a:rPr lang="en-US" altLang="en-US" sz="3600" b="1">
                <a:solidFill>
                  <a:srgbClr val="FFFFFF"/>
                </a:solidFill>
                <a:latin typeface="Gill Sans MT" pitchFamily="34" charset="0"/>
              </a:rPr>
              <a:t>OUR PROGRAMS:</a:t>
            </a:r>
          </a:p>
          <a:p>
            <a:pPr algn="ctr" eaLnBrk="0" fontAlgn="base" hangingPunct="0">
              <a:spcBef>
                <a:spcPct val="50000"/>
              </a:spcBef>
              <a:spcAft>
                <a:spcPct val="0"/>
              </a:spcAft>
              <a:buFontTx/>
              <a:buNone/>
            </a:pPr>
            <a:endParaRPr lang="en-US" altLang="en-US" sz="1000" b="1">
              <a:solidFill>
                <a:srgbClr val="FFFFFF"/>
              </a:solidFill>
              <a:latin typeface="Gill Sans MT" pitchFamily="34" charset="0"/>
            </a:endParaRPr>
          </a:p>
          <a:p>
            <a:pPr algn="ctr" eaLnBrk="0" fontAlgn="base" hangingPunct="0">
              <a:spcBef>
                <a:spcPct val="50000"/>
              </a:spcBef>
              <a:spcAft>
                <a:spcPct val="0"/>
              </a:spcAft>
              <a:buFontTx/>
              <a:buNone/>
            </a:pPr>
            <a:r>
              <a:rPr lang="en-US" altLang="en-US" sz="3600" b="1">
                <a:solidFill>
                  <a:srgbClr val="FFFFFF"/>
                </a:solidFill>
                <a:latin typeface="Gill Sans MT" pitchFamily="34" charset="0"/>
              </a:rPr>
              <a:t>Nurse-Family Partnership</a:t>
            </a:r>
            <a:r>
              <a:rPr lang="en-US" altLang="en-US" b="1" baseline="30000">
                <a:solidFill>
                  <a:srgbClr val="FFFFFF"/>
                </a:solidFill>
                <a:latin typeface="Gill Sans MT" pitchFamily="34" charset="0"/>
              </a:rPr>
              <a:t>®</a:t>
            </a:r>
          </a:p>
          <a:p>
            <a:pPr algn="ctr" eaLnBrk="0" fontAlgn="base" hangingPunct="0">
              <a:spcBef>
                <a:spcPct val="50000"/>
              </a:spcBef>
              <a:spcAft>
                <a:spcPct val="0"/>
              </a:spcAft>
              <a:buFontTx/>
              <a:buNone/>
            </a:pPr>
            <a:endParaRPr lang="en-US" altLang="en-US" sz="1400" b="1">
              <a:solidFill>
                <a:srgbClr val="FFFFFF"/>
              </a:solidFill>
              <a:latin typeface="Gill Sans MT" pitchFamily="34" charset="0"/>
            </a:endParaRPr>
          </a:p>
          <a:p>
            <a:pPr algn="ctr" eaLnBrk="0" fontAlgn="base" hangingPunct="0">
              <a:spcBef>
                <a:spcPct val="50000"/>
              </a:spcBef>
              <a:spcAft>
                <a:spcPct val="0"/>
              </a:spcAft>
              <a:buFontTx/>
              <a:buNone/>
            </a:pPr>
            <a:r>
              <a:rPr lang="en-US" altLang="en-US" sz="3600" b="1">
                <a:solidFill>
                  <a:srgbClr val="FFFFFF"/>
                </a:solidFill>
                <a:latin typeface="Gill Sans MT" pitchFamily="34" charset="0"/>
              </a:rPr>
              <a:t>The Incredible Years</a:t>
            </a:r>
            <a:r>
              <a:rPr lang="en-US" altLang="en-US" b="1" baseline="30000">
                <a:solidFill>
                  <a:srgbClr val="FFFFFF"/>
                </a:solidFill>
                <a:latin typeface="Gill Sans MT" pitchFamily="34" charset="0"/>
              </a:rPr>
              <a:t>®</a:t>
            </a:r>
            <a:endParaRPr lang="en-US" altLang="en-US" sz="3600" b="1">
              <a:solidFill>
                <a:srgbClr val="FFFFFF"/>
              </a:solidFill>
              <a:latin typeface="Gill Sans MT" pitchFamily="34" charset="0"/>
            </a:endParaRPr>
          </a:p>
        </p:txBody>
      </p:sp>
    </p:spTree>
    <p:extLst>
      <p:ext uri="{BB962C8B-B14F-4D97-AF65-F5344CB8AC3E}">
        <p14:creationId xmlns:p14="http://schemas.microsoft.com/office/powerpoint/2010/main" val="1606444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1413" y="0"/>
            <a:ext cx="7772400" cy="1447800"/>
          </a:xfrm>
        </p:spPr>
        <p:txBody>
          <a:bodyPr/>
          <a:lstStyle/>
          <a:p>
            <a:pPr algn="ctr"/>
            <a:r>
              <a:rPr lang="en-US" altLang="en-US" sz="3200" smtClean="0">
                <a:latin typeface="Gill Sans MT" pitchFamily="34" charset="0"/>
              </a:rPr>
              <a:t>Nurse-Family Partnership</a:t>
            </a:r>
            <a:r>
              <a:rPr lang="en-US" altLang="en-US" sz="2000" smtClean="0">
                <a:latin typeface="Gill Sans MT" pitchFamily="34" charset="0"/>
              </a:rPr>
              <a:t>®</a:t>
            </a:r>
            <a:r>
              <a:rPr lang="en-US" altLang="en-US" sz="3200" smtClean="0">
                <a:latin typeface="Gill Sans MT" pitchFamily="34" charset="0"/>
              </a:rPr>
              <a:t> </a:t>
            </a:r>
            <a:br>
              <a:rPr lang="en-US" altLang="en-US" sz="3200" smtClean="0">
                <a:latin typeface="Gill Sans MT" pitchFamily="34" charset="0"/>
              </a:rPr>
            </a:br>
            <a:r>
              <a:rPr lang="en-US" altLang="en-US" sz="3200" smtClean="0">
                <a:latin typeface="Gill Sans MT" pitchFamily="34" charset="0"/>
              </a:rPr>
              <a:t>(aka Nurse Home Visitor Program)</a:t>
            </a:r>
          </a:p>
        </p:txBody>
      </p:sp>
      <p:sp>
        <p:nvSpPr>
          <p:cNvPr id="14339" name="Content Placeholder 2"/>
          <p:cNvSpPr>
            <a:spLocks noGrp="1"/>
          </p:cNvSpPr>
          <p:nvPr>
            <p:ph idx="1"/>
          </p:nvPr>
        </p:nvSpPr>
        <p:spPr>
          <a:xfrm>
            <a:off x="228600" y="1447800"/>
            <a:ext cx="8685213" cy="4114800"/>
          </a:xfrm>
        </p:spPr>
        <p:txBody>
          <a:bodyPr/>
          <a:lstStyle/>
          <a:p>
            <a:pPr marL="0" indent="0">
              <a:buFontTx/>
              <a:buNone/>
              <a:defRPr/>
            </a:pPr>
            <a:r>
              <a:rPr lang="en-US" altLang="en-US" dirty="0" smtClean="0">
                <a:latin typeface="Gill Sans MT" panose="020B0502020104020203" pitchFamily="34" charset="0"/>
              </a:rPr>
              <a:t>A relationship-based proven program that partners professional nurses with vulnerable first-time mothers and their babies to achieve:</a:t>
            </a:r>
          </a:p>
          <a:p>
            <a:pPr>
              <a:defRPr/>
            </a:pPr>
            <a:r>
              <a:rPr lang="en-US" altLang="en-US" dirty="0" smtClean="0">
                <a:latin typeface="Gill Sans MT" panose="020B0502020104020203" pitchFamily="34" charset="0"/>
              </a:rPr>
              <a:t>Improved pregnancy outcomes by helping women engage in preventive health practices, including thorough prenatal care from their healthcare providers, improving their diets, and reducing their use of cigarettes, alcohol and illegal substances</a:t>
            </a:r>
          </a:p>
          <a:p>
            <a:pPr>
              <a:defRPr/>
            </a:pPr>
            <a:r>
              <a:rPr lang="en-US" altLang="en-US" dirty="0" smtClean="0">
                <a:latin typeface="Gill Sans MT" panose="020B0502020104020203" pitchFamily="34" charset="0"/>
              </a:rPr>
              <a:t>Improved child health and development by helping parents provide responsible and competent care</a:t>
            </a:r>
          </a:p>
          <a:p>
            <a:pPr>
              <a:defRPr/>
            </a:pPr>
            <a:r>
              <a:rPr lang="en-US" altLang="en-US" dirty="0" smtClean="0">
                <a:latin typeface="Gill Sans MT" panose="020B0502020104020203" pitchFamily="34" charset="0"/>
              </a:rPr>
              <a:t>Improved economic self-sufficiency of the family by helping parents develop a vision for their own future, plan future pregnancies, continue their education and find work</a:t>
            </a:r>
          </a:p>
          <a:p>
            <a:pPr>
              <a:defRPr/>
            </a:pPr>
            <a:endParaRPr lang="en-US" altLang="en-US" dirty="0" smtClean="0">
              <a:latin typeface="Gill Sans MT" panose="020B0502020104020203" pitchFamily="34" charset="0"/>
            </a:endParaRPr>
          </a:p>
        </p:txBody>
      </p:sp>
    </p:spTree>
    <p:extLst>
      <p:ext uri="{BB962C8B-B14F-4D97-AF65-F5344CB8AC3E}">
        <p14:creationId xmlns:p14="http://schemas.microsoft.com/office/powerpoint/2010/main" val="356828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7463"/>
            <a:ext cx="9144000" cy="1143000"/>
          </a:xfrm>
        </p:spPr>
        <p:txBody>
          <a:bodyPr/>
          <a:lstStyle/>
          <a:p>
            <a:pPr algn="ctr" eaLnBrk="1" hangingPunct="1"/>
            <a:r>
              <a:rPr lang="en-US" altLang="en-US" smtClean="0">
                <a:solidFill>
                  <a:schemeClr val="tx1"/>
                </a:solidFill>
                <a:latin typeface="Gill Sans MT" pitchFamily="34" charset="0"/>
              </a:rPr>
              <a:t>The Incredible Years</a:t>
            </a:r>
            <a:r>
              <a:rPr lang="en-US" altLang="en-US" sz="2800" baseline="30000" smtClean="0">
                <a:solidFill>
                  <a:schemeClr val="tx1"/>
                </a:solidFill>
                <a:latin typeface="Gill Sans MT" pitchFamily="34" charset="0"/>
              </a:rPr>
              <a:t>®</a:t>
            </a:r>
            <a:r>
              <a:rPr lang="en-US" altLang="en-US" sz="2400" smtClean="0">
                <a:solidFill>
                  <a:schemeClr val="tx1"/>
                </a:solidFill>
                <a:latin typeface="Gill Sans MT" pitchFamily="34" charset="0"/>
              </a:rPr>
              <a:t/>
            </a:r>
            <a:br>
              <a:rPr lang="en-US" altLang="en-US" sz="2400" smtClean="0">
                <a:solidFill>
                  <a:schemeClr val="tx1"/>
                </a:solidFill>
                <a:latin typeface="Gill Sans MT" pitchFamily="34" charset="0"/>
              </a:rPr>
            </a:br>
            <a:endParaRPr lang="en-US" altLang="en-US" sz="2400" smtClean="0">
              <a:solidFill>
                <a:schemeClr val="tx1"/>
              </a:solidFill>
              <a:latin typeface="Gill Sans MT" pitchFamily="34" charset="0"/>
            </a:endParaRPr>
          </a:p>
        </p:txBody>
      </p:sp>
      <p:sp>
        <p:nvSpPr>
          <p:cNvPr id="19459" name="Rectangle 3"/>
          <p:cNvSpPr>
            <a:spLocks noGrp="1" noChangeArrowheads="1"/>
          </p:cNvSpPr>
          <p:nvPr>
            <p:ph type="body" idx="1"/>
          </p:nvPr>
        </p:nvSpPr>
        <p:spPr>
          <a:xfrm>
            <a:off x="152400" y="914400"/>
            <a:ext cx="8991600" cy="4648200"/>
          </a:xfrm>
        </p:spPr>
        <p:txBody>
          <a:bodyPr/>
          <a:lstStyle/>
          <a:p>
            <a:pPr marL="0" indent="0">
              <a:buFontTx/>
              <a:buNone/>
              <a:defRPr/>
            </a:pPr>
            <a:r>
              <a:rPr lang="en-US" dirty="0" smtClean="0">
                <a:latin typeface="Gill Sans MT" panose="020B0502020104020203" pitchFamily="34" charset="0"/>
              </a:rPr>
              <a:t>A proven early </a:t>
            </a:r>
            <a:r>
              <a:rPr lang="en-US" dirty="0">
                <a:latin typeface="Gill Sans MT" panose="020B0502020104020203" pitchFamily="34" charset="0"/>
              </a:rPr>
              <a:t>childhood emotional and social health program designed to increase a child’s success at school and at home by promoting positive parent, teacher, and child relationships. </a:t>
            </a:r>
            <a:r>
              <a:rPr lang="en-US" dirty="0" smtClean="0">
                <a:latin typeface="Gill Sans MT" panose="020B0502020104020203" pitchFamily="34" charset="0"/>
              </a:rPr>
              <a:t>The 3 components are:</a:t>
            </a:r>
          </a:p>
          <a:p>
            <a:pPr>
              <a:defRPr/>
            </a:pPr>
            <a:r>
              <a:rPr lang="en-US" altLang="en-US" b="1" dirty="0">
                <a:latin typeface="Gill Sans MT" pitchFamily="34" charset="0"/>
              </a:rPr>
              <a:t>Teacher Classroom Management: </a:t>
            </a:r>
            <a:r>
              <a:rPr lang="en-US" altLang="en-US" dirty="0">
                <a:latin typeface="Gill Sans MT" pitchFamily="34" charset="0"/>
              </a:rPr>
              <a:t>Teachers learn positive teaching strategies, effective classroom setup, and how to support children with challenging behaviors.</a:t>
            </a:r>
          </a:p>
          <a:p>
            <a:pPr>
              <a:defRPr/>
            </a:pPr>
            <a:r>
              <a:rPr lang="en-US" altLang="en-US" b="1" dirty="0" smtClean="0">
                <a:latin typeface="Gill Sans MT" pitchFamily="34" charset="0"/>
              </a:rPr>
              <a:t>Dinosaur School: </a:t>
            </a:r>
            <a:r>
              <a:rPr lang="en-US" altLang="en-US" dirty="0" smtClean="0">
                <a:latin typeface="Gill Sans MT" pitchFamily="34" charset="0"/>
              </a:rPr>
              <a:t>60 sessions led by early childhood teachers with focus on how to solve problems, control one’s anger, self-monitor one’s emotions, succeed in school, and make friends.</a:t>
            </a:r>
          </a:p>
          <a:p>
            <a:pPr>
              <a:defRPr/>
            </a:pPr>
            <a:r>
              <a:rPr lang="en-US" altLang="en-US" b="1" dirty="0" smtClean="0">
                <a:latin typeface="Gill Sans MT" pitchFamily="34" charset="0"/>
              </a:rPr>
              <a:t>Parenting Program: </a:t>
            </a:r>
            <a:r>
              <a:rPr lang="en-US" altLang="en-US" dirty="0" smtClean="0">
                <a:latin typeface="Gill Sans MT" pitchFamily="34" charset="0"/>
              </a:rPr>
              <a:t>14 weekly sessions to help parents learn strategies for increasing positive parenting (i.e.: setting effective limits) and decrease negative parenting practices (i.e.: physical punishment).</a:t>
            </a:r>
          </a:p>
          <a:p>
            <a:pPr>
              <a:defRPr/>
            </a:pPr>
            <a:endParaRPr lang="en-US" altLang="en-US" dirty="0" smtClean="0">
              <a:latin typeface="Gill Sans MT" pitchFamily="34" charset="0"/>
            </a:endParaRPr>
          </a:p>
        </p:txBody>
      </p:sp>
    </p:spTree>
    <p:extLst>
      <p:ext uri="{BB962C8B-B14F-4D97-AF65-F5344CB8AC3E}">
        <p14:creationId xmlns:p14="http://schemas.microsoft.com/office/powerpoint/2010/main" val="368047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52400"/>
            <a:ext cx="7772400" cy="1143000"/>
          </a:xfrm>
        </p:spPr>
        <p:txBody>
          <a:bodyPr/>
          <a:lstStyle/>
          <a:p>
            <a:pPr algn="ctr" eaLnBrk="1" hangingPunct="1"/>
            <a:r>
              <a:rPr lang="en-US" altLang="en-US" smtClean="0">
                <a:solidFill>
                  <a:schemeClr val="tx1"/>
                </a:solidFill>
                <a:latin typeface="Gill Sans MT" pitchFamily="34" charset="0"/>
              </a:rPr>
              <a:t>The Incredible Years</a:t>
            </a:r>
            <a:r>
              <a:rPr lang="en-US" altLang="en-US" sz="2400" smtClean="0">
                <a:solidFill>
                  <a:schemeClr val="tx1"/>
                </a:solidFill>
                <a:latin typeface="Gill Sans MT" pitchFamily="34" charset="0"/>
              </a:rPr>
              <a:t>®</a:t>
            </a:r>
            <a:r>
              <a:rPr lang="en-US" altLang="en-US" smtClean="0">
                <a:solidFill>
                  <a:schemeClr val="tx1"/>
                </a:solidFill>
                <a:latin typeface="Gill Sans MT" pitchFamily="34" charset="0"/>
              </a:rPr>
              <a:t> – Research</a:t>
            </a:r>
            <a:r>
              <a:rPr lang="en-US" altLang="en-US" sz="2400" smtClean="0">
                <a:solidFill>
                  <a:schemeClr val="tx1"/>
                </a:solidFill>
                <a:latin typeface="Gill Sans MT" pitchFamily="34" charset="0"/>
              </a:rPr>
              <a:t/>
            </a:r>
            <a:br>
              <a:rPr lang="en-US" altLang="en-US" sz="2400" smtClean="0">
                <a:solidFill>
                  <a:schemeClr val="tx1"/>
                </a:solidFill>
                <a:latin typeface="Gill Sans MT" pitchFamily="34" charset="0"/>
              </a:rPr>
            </a:br>
            <a:endParaRPr lang="en-US" altLang="en-US" sz="2400" smtClean="0">
              <a:solidFill>
                <a:schemeClr val="tx1"/>
              </a:solidFill>
              <a:latin typeface="Gill Sans MT" pitchFamily="34" charset="0"/>
            </a:endParaRPr>
          </a:p>
        </p:txBody>
      </p:sp>
      <p:sp>
        <p:nvSpPr>
          <p:cNvPr id="23555" name="Rectangle 3"/>
          <p:cNvSpPr>
            <a:spLocks noGrp="1" noChangeArrowheads="1"/>
          </p:cNvSpPr>
          <p:nvPr>
            <p:ph type="body" idx="1"/>
          </p:nvPr>
        </p:nvSpPr>
        <p:spPr>
          <a:xfrm>
            <a:off x="152400" y="609600"/>
            <a:ext cx="8761413" cy="4953000"/>
          </a:xfrm>
        </p:spPr>
        <p:txBody>
          <a:bodyPr/>
          <a:lstStyle/>
          <a:p>
            <a:pPr marL="0" indent="0" eaLnBrk="1" hangingPunct="1">
              <a:buFontTx/>
              <a:buNone/>
              <a:defRPr/>
            </a:pPr>
            <a:endParaRPr lang="en-US" altLang="en-US" dirty="0" smtClean="0">
              <a:latin typeface="Gill Sans MT" panose="020B0502020104020203" pitchFamily="34" charset="0"/>
            </a:endParaRPr>
          </a:p>
          <a:p>
            <a:pPr marL="0" indent="0" eaLnBrk="1" hangingPunct="1">
              <a:buFontTx/>
              <a:buNone/>
              <a:defRPr/>
            </a:pPr>
            <a:r>
              <a:rPr lang="en-US" altLang="en-US" dirty="0" smtClean="0">
                <a:latin typeface="Gill Sans MT" panose="020B0502020104020203" pitchFamily="34" charset="0"/>
              </a:rPr>
              <a:t>Research on IY began in 1982 at the University of Washington by the program developer, Dr. Carolyn Webster-Stratton. Numerous randomized control group trials have been conducted over three decades by independent investigators. </a:t>
            </a:r>
          </a:p>
          <a:p>
            <a:pPr eaLnBrk="1" hangingPunct="1">
              <a:defRPr/>
            </a:pPr>
            <a:r>
              <a:rPr lang="en-US" altLang="en-US" dirty="0" smtClean="0">
                <a:latin typeface="Gill Sans MT" panose="020B0502020104020203" pitchFamily="34" charset="0"/>
              </a:rPr>
              <a:t>Increases in children’s emotional literacy, social skills, problem solving, compliance and school readiness</a:t>
            </a:r>
          </a:p>
          <a:p>
            <a:pPr eaLnBrk="1" hangingPunct="1">
              <a:buFontTx/>
              <a:buNone/>
              <a:defRPr/>
            </a:pPr>
            <a:r>
              <a:rPr lang="en-US" altLang="en-US" dirty="0" smtClean="0">
                <a:latin typeface="Gill Sans MT" panose="020B0502020104020203" pitchFamily="34" charset="0"/>
              </a:rPr>
              <a:t>•   Increases in proactive classroom management strategies and teacher-parent collaborative partnerships and reductions in stress</a:t>
            </a:r>
          </a:p>
          <a:p>
            <a:pPr eaLnBrk="1" hangingPunct="1">
              <a:buFontTx/>
              <a:buNone/>
              <a:defRPr/>
            </a:pPr>
            <a:r>
              <a:rPr lang="en-US" altLang="en-US" dirty="0" smtClean="0">
                <a:latin typeface="Gill Sans MT" panose="020B0502020104020203" pitchFamily="34" charset="0"/>
              </a:rPr>
              <a:t>•   </a:t>
            </a:r>
            <a:r>
              <a:rPr lang="en-US" altLang="en-US" dirty="0" smtClean="0">
                <a:solidFill>
                  <a:srgbClr val="000000"/>
                </a:solidFill>
                <a:latin typeface="Gill Sans MT" panose="020B0502020104020203" pitchFamily="34" charset="0"/>
              </a:rPr>
              <a:t>Reductions in parental depression and stress; increases in positive family communication and problem solving, nurturing parenting interactions, and replacing harsh discipline with proactive methods; increases in school involvement</a:t>
            </a:r>
          </a:p>
          <a:p>
            <a:pPr eaLnBrk="1" hangingPunct="1">
              <a:buFontTx/>
              <a:buNone/>
              <a:defRPr/>
            </a:pPr>
            <a:endParaRPr lang="en-US" altLang="en-US" dirty="0" smtClean="0">
              <a:latin typeface="Gill Sans MT" panose="020B0502020104020203" pitchFamily="34" charset="0"/>
            </a:endParaRPr>
          </a:p>
        </p:txBody>
      </p:sp>
    </p:spTree>
    <p:extLst>
      <p:ext uri="{BB962C8B-B14F-4D97-AF65-F5344CB8AC3E}">
        <p14:creationId xmlns:p14="http://schemas.microsoft.com/office/powerpoint/2010/main" val="333155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676400" y="533400"/>
            <a:ext cx="1422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b="1">
                <a:solidFill>
                  <a:srgbClr val="FFFFFF"/>
                </a:solidFill>
                <a:latin typeface="Garamond" pitchFamily="18" charset="0"/>
              </a:rPr>
              <a:t>Teacher Program</a:t>
            </a:r>
          </a:p>
        </p:txBody>
      </p:sp>
      <p:sp>
        <p:nvSpPr>
          <p:cNvPr id="17411" name="Text Box 4"/>
          <p:cNvSpPr txBox="1">
            <a:spLocks noChangeArrowheads="1"/>
          </p:cNvSpPr>
          <p:nvPr/>
        </p:nvSpPr>
        <p:spPr bwMode="auto">
          <a:xfrm>
            <a:off x="2057400" y="3962400"/>
            <a:ext cx="20574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b="1">
                <a:solidFill>
                  <a:srgbClr val="FFFFFF"/>
                </a:solidFill>
                <a:latin typeface="Garamond" pitchFamily="18" charset="0"/>
              </a:rPr>
              <a:t>ADVANCE Parent Program</a:t>
            </a:r>
          </a:p>
        </p:txBody>
      </p:sp>
      <p:sp>
        <p:nvSpPr>
          <p:cNvPr id="17412" name="Text Box 5"/>
          <p:cNvSpPr txBox="1">
            <a:spLocks noChangeArrowheads="1"/>
          </p:cNvSpPr>
          <p:nvPr/>
        </p:nvSpPr>
        <p:spPr bwMode="auto">
          <a:xfrm>
            <a:off x="2590800" y="2133600"/>
            <a:ext cx="1524000"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2300" b="1">
                <a:solidFill>
                  <a:srgbClr val="FFFFFF"/>
                </a:solidFill>
                <a:latin typeface="Garamond" pitchFamily="18" charset="0"/>
              </a:rPr>
              <a:t>Child Dinosaur Program: Classroom</a:t>
            </a:r>
          </a:p>
        </p:txBody>
      </p:sp>
      <p:sp>
        <p:nvSpPr>
          <p:cNvPr id="17413" name="Text Box 7"/>
          <p:cNvSpPr txBox="1">
            <a:spLocks noChangeArrowheads="1"/>
          </p:cNvSpPr>
          <p:nvPr/>
        </p:nvSpPr>
        <p:spPr bwMode="auto">
          <a:xfrm>
            <a:off x="3810000" y="3962400"/>
            <a:ext cx="2235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b="1">
                <a:solidFill>
                  <a:srgbClr val="FFFFFF"/>
                </a:solidFill>
                <a:latin typeface="Garamond" pitchFamily="18" charset="0"/>
              </a:rPr>
              <a:t>ACADEMIC       Parent  Program</a:t>
            </a:r>
          </a:p>
        </p:txBody>
      </p:sp>
      <p:sp>
        <p:nvSpPr>
          <p:cNvPr id="17414" name="Text Box 8"/>
          <p:cNvSpPr txBox="1">
            <a:spLocks noChangeArrowheads="1"/>
          </p:cNvSpPr>
          <p:nvPr/>
        </p:nvSpPr>
        <p:spPr bwMode="auto">
          <a:xfrm>
            <a:off x="685800" y="2133600"/>
            <a:ext cx="1633538"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b="1">
                <a:solidFill>
                  <a:srgbClr val="FFFFFF"/>
                </a:solidFill>
                <a:latin typeface="Garamond" pitchFamily="18" charset="0"/>
              </a:rPr>
              <a:t>Child Dinosaur Program: Treatment</a:t>
            </a:r>
          </a:p>
        </p:txBody>
      </p:sp>
      <p:sp>
        <p:nvSpPr>
          <p:cNvPr id="17415" name="Text Box 11"/>
          <p:cNvSpPr txBox="1">
            <a:spLocks noChangeArrowheads="1"/>
          </p:cNvSpPr>
          <p:nvPr/>
        </p:nvSpPr>
        <p:spPr bwMode="auto">
          <a:xfrm>
            <a:off x="8331200" y="6491288"/>
            <a:ext cx="812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400">
                <a:solidFill>
                  <a:schemeClr val="tx1"/>
                </a:solidFill>
                <a:latin typeface="Arial" charset="0"/>
                <a:ea typeface="ＭＳ Ｐゴシック" pitchFamily="34" charset="-128"/>
              </a:defRPr>
            </a:lvl4pPr>
            <a:lvl5pPr marL="2057400" indent="-228600">
              <a:spcBef>
                <a:spcPct val="20000"/>
              </a:spcBef>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0" fontAlgn="base" hangingPunct="0">
              <a:spcBef>
                <a:spcPct val="50000"/>
              </a:spcBef>
              <a:spcAft>
                <a:spcPct val="0"/>
              </a:spcAft>
              <a:buFontTx/>
              <a:buNone/>
            </a:pPr>
            <a:r>
              <a:rPr lang="en-US" altLang="en-US" sz="1800" b="1">
                <a:solidFill>
                  <a:srgbClr val="000000"/>
                </a:solidFill>
                <a:latin typeface="Times New Roman" pitchFamily="18" charset="0"/>
              </a:rPr>
              <a:t>3/00</a:t>
            </a:r>
            <a:endParaRPr lang="en-US" altLang="en-US" sz="3200">
              <a:solidFill>
                <a:srgbClr val="000000"/>
              </a:solidFill>
              <a:latin typeface="Times New Roman" pitchFamily="18" charset="0"/>
            </a:endParaRPr>
          </a:p>
        </p:txBody>
      </p:sp>
      <p:pic>
        <p:nvPicPr>
          <p:cNvPr id="174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077200" cy="545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3953754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IIK_cover1">
  <a:themeElements>
    <a:clrScheme name="IIK_cov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K_cover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ea typeface="ＭＳ Ｐゴシック" pitchFamily="34" charset="-128"/>
          </a:defRPr>
        </a:defPPr>
      </a:lstStyle>
    </a:lnDef>
  </a:objectDefaults>
  <a:extraClrSchemeLst>
    <a:extraClrScheme>
      <a:clrScheme name="IIK_cov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K_cov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K_cov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K_cov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K_cov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K_cov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K_cover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K_cov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K_cov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K_cov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K_cov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K_cov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IK_content2">
  <a:themeElements>
    <a:clrScheme name="IIK_conte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K_content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ea typeface="ＭＳ Ｐゴシック" pitchFamily="34" charset="-128"/>
          </a:defRPr>
        </a:defPPr>
      </a:lstStyle>
    </a:lnDef>
  </a:objectDefaults>
  <a:extraClrSchemeLst>
    <a:extraClrScheme>
      <a:clrScheme name="IIK_conte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K_conte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K_conte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K_conte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K_conte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K_conte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K_conte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K_conte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K_conte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K_conte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K_conte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K_conte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2300</Words>
  <Application>Microsoft Office PowerPoint</Application>
  <PresentationFormat>On-screen Show (4:3)</PresentationFormat>
  <Paragraphs>256</Paragraphs>
  <Slides>39</Slides>
  <Notes>22</Notes>
  <HiddenSlides>0</HiddenSlides>
  <MMClips>0</MMClips>
  <ScaleCrop>false</ScaleCrop>
  <HeadingPairs>
    <vt:vector size="8" baseType="variant">
      <vt:variant>
        <vt:lpstr>Fonts Used</vt:lpstr>
      </vt:variant>
      <vt:variant>
        <vt:i4>19</vt:i4>
      </vt:variant>
      <vt:variant>
        <vt:lpstr>Theme</vt:lpstr>
      </vt:variant>
      <vt:variant>
        <vt:i4>7</vt:i4>
      </vt:variant>
      <vt:variant>
        <vt:lpstr>Embedded OLE Servers</vt:lpstr>
      </vt:variant>
      <vt:variant>
        <vt:i4>1</vt:i4>
      </vt:variant>
      <vt:variant>
        <vt:lpstr>Slide Titles</vt:lpstr>
      </vt:variant>
      <vt:variant>
        <vt:i4>39</vt:i4>
      </vt:variant>
    </vt:vector>
  </HeadingPairs>
  <TitlesOfParts>
    <vt:vector size="66" baseType="lpstr">
      <vt:lpstr>MS PGothic</vt:lpstr>
      <vt:lpstr>MS PGothic</vt:lpstr>
      <vt:lpstr>Arial</vt:lpstr>
      <vt:lpstr>Berlin Sans FB</vt:lpstr>
      <vt:lpstr>Calibri</vt:lpstr>
      <vt:lpstr>Century Gothic</vt:lpstr>
      <vt:lpstr>Courier New</vt:lpstr>
      <vt:lpstr>Garamond</vt:lpstr>
      <vt:lpstr>Georgia</vt:lpstr>
      <vt:lpstr>Gill Sans MT</vt:lpstr>
      <vt:lpstr>Josefin Sans</vt:lpstr>
      <vt:lpstr>Museo 300</vt:lpstr>
      <vt:lpstr>Museo 500</vt:lpstr>
      <vt:lpstr>Museo 700</vt:lpstr>
      <vt:lpstr>Raleway</vt:lpstr>
      <vt:lpstr>Rockwell</vt:lpstr>
      <vt:lpstr>Times New Roman</vt:lpstr>
      <vt:lpstr>Wingdings</vt:lpstr>
      <vt:lpstr>Wingdings 2</vt:lpstr>
      <vt:lpstr>Office Theme</vt:lpstr>
      <vt:lpstr>Civic</vt:lpstr>
      <vt:lpstr>IIK_cover1</vt:lpstr>
      <vt:lpstr>IIK_content2</vt:lpstr>
      <vt:lpstr>1_Office Theme</vt:lpstr>
      <vt:lpstr>2_Office Theme</vt:lpstr>
      <vt:lpstr>3_Office Theme</vt:lpstr>
      <vt:lpstr>Microsoft Excel Chart</vt:lpstr>
      <vt:lpstr>Child Abuse Prevention Panel</vt:lpstr>
      <vt:lpstr>How Do you Prevent Child Abuse from Ever Occurring in the First Place?</vt:lpstr>
      <vt:lpstr>  </vt:lpstr>
      <vt:lpstr>PowerPoint Presentation</vt:lpstr>
      <vt:lpstr>PowerPoint Presentation</vt:lpstr>
      <vt:lpstr>Nurse-Family Partnership®  (aka Nurse Home Visitor Program)</vt:lpstr>
      <vt:lpstr>The Incredible Years® </vt:lpstr>
      <vt:lpstr>The Incredible Years® – Research </vt:lpstr>
      <vt:lpstr>PowerPoint Presentation</vt:lpstr>
      <vt:lpstr>PowerPoint Presentation</vt:lpstr>
      <vt:lpstr>PowerPoint Presentation</vt:lpstr>
      <vt:lpstr>2016 Colorado Outcomes </vt:lpstr>
      <vt:lpstr>PowerPoint Presentation</vt:lpstr>
      <vt:lpstr>PowerPoint Presentation</vt:lpstr>
      <vt:lpstr>PowerPoint Presentation</vt:lpstr>
      <vt:lpstr>PowerPoint Presentation</vt:lpstr>
      <vt:lpstr>Ways to Engage</vt:lpstr>
      <vt:lpstr>Child Sexual Abuse Prevention</vt:lpstr>
      <vt:lpstr>Educating Providers</vt:lpstr>
      <vt:lpstr>PowerPoint Presentation</vt:lpstr>
      <vt:lpstr>Nurturing Healthy Sexual Development</vt:lpstr>
      <vt:lpstr> Our Mission is to ensure that our Members are strong and optimally equipped to serve Colorado families. </vt:lpstr>
      <vt:lpstr>PowerPoint Presentation</vt:lpstr>
      <vt:lpstr>WHAT IS A FAMILY RESOURCE CENTER?  Family Resource Centers provide a safe, accessible place for children and  families to connect with comprehensive, coordinated services that help them strengthen  their families and become more self-reliant.   Programs at each center are tailored to the culture, resources and needs of the community they serve and focus on building on the strengths of each family and individual. Family resource centers adhere to the Principles and Practices of Family Support established by Family Support America and  the Strengthening Families Protective Factors.    </vt:lpstr>
      <vt:lpstr>Families face barriers to early childhood success</vt:lpstr>
      <vt:lpstr>PowerPoint Presentation</vt:lpstr>
      <vt:lpstr>Community Coalitions and Statewide Networks</vt:lpstr>
      <vt:lpstr>Benefits of FRCA Membership</vt:lpstr>
      <vt:lpstr>Essentials for Childhood Creating Safe, Stable, Nurturing Relationships and Environments for Children</vt:lpstr>
      <vt:lpstr>What is Essentials for Childhood?</vt:lpstr>
      <vt:lpstr>What are Essentials for Childhood Goals?</vt:lpstr>
      <vt:lpstr>Potential Outcomes </vt:lpstr>
      <vt:lpstr>PowerPoint Presentation</vt:lpstr>
      <vt:lpstr>Approaches</vt:lpstr>
      <vt:lpstr>Family-Friendly Workplace Toolkit</vt:lpstr>
      <vt:lpstr>Toolkit Examples </vt:lpstr>
      <vt:lpstr>Business Forums</vt:lpstr>
      <vt:lpstr>Upcoming Events</vt:lpstr>
      <vt:lpstr>Panelist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cdhstest</dc:creator>
  <cp:lastModifiedBy>Jeremy Jones</cp:lastModifiedBy>
  <cp:revision>10</cp:revision>
  <cp:lastPrinted>2017-03-31T20:08:04Z</cp:lastPrinted>
  <dcterms:created xsi:type="dcterms:W3CDTF">2017-03-30T01:14:08Z</dcterms:created>
  <dcterms:modified xsi:type="dcterms:W3CDTF">2017-03-31T20:10:53Z</dcterms:modified>
</cp:coreProperties>
</file>