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57" r:id="rId3"/>
    <p:sldId id="258" r:id="rId4"/>
    <p:sldId id="261" r:id="rId5"/>
    <p:sldId id="279" r:id="rId6"/>
    <p:sldId id="282" r:id="rId7"/>
    <p:sldId id="280" r:id="rId8"/>
    <p:sldId id="283" r:id="rId9"/>
    <p:sldId id="270" r:id="rId10"/>
    <p:sldId id="269" r:id="rId11"/>
    <p:sldId id="268" r:id="rId12"/>
    <p:sldId id="267" r:id="rId13"/>
    <p:sldId id="266" r:id="rId14"/>
    <p:sldId id="271" r:id="rId15"/>
    <p:sldId id="260" r:id="rId16"/>
    <p:sldId id="259" r:id="rId17"/>
    <p:sldId id="272" r:id="rId18"/>
    <p:sldId id="273" r:id="rId19"/>
    <p:sldId id="274" r:id="rId20"/>
  </p:sldIdLst>
  <p:sldSz cx="9144000" cy="6858000" type="screen4x3"/>
  <p:notesSz cx="9309100" cy="7023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497BDF"/>
    <a:srgbClr val="597AAB"/>
    <a:srgbClr val="3176DB"/>
    <a:srgbClr val="647DC4"/>
    <a:srgbClr val="4379E5"/>
    <a:srgbClr val="539BEB"/>
    <a:srgbClr val="83B7F1"/>
    <a:srgbClr val="99CCFF"/>
    <a:srgbClr val="FF505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709" autoAdjust="0"/>
  </p:normalViewPr>
  <p:slideViewPr>
    <p:cSldViewPr>
      <p:cViewPr varScale="1">
        <p:scale>
          <a:sx n="100" d="100"/>
          <a:sy n="100" d="100"/>
        </p:scale>
        <p:origin x="-29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5.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15288069460067497"/>
          <c:y val="0.12354877515310603"/>
          <c:w val="0.81201759936258"/>
          <c:h val="0.5505521905915608"/>
        </c:manualLayout>
      </c:layout>
      <c:barChart>
        <c:barDir val="col"/>
        <c:grouping val="clustered"/>
        <c:ser>
          <c:idx val="0"/>
          <c:order val="0"/>
          <c:tx>
            <c:strRef>
              <c:f>Sheet1!$B$1</c:f>
              <c:strCache>
                <c:ptCount val="1"/>
                <c:pt idx="0">
                  <c:v>Former Foster Youth</c:v>
                </c:pt>
              </c:strCache>
            </c:strRef>
          </c:tx>
          <c:spPr>
            <a:solidFill>
              <a:srgbClr val="00FFFF"/>
            </a:solidFill>
          </c:spPr>
          <c:dLbls>
            <c:dLbl>
              <c:idx val="0"/>
              <c:layout/>
              <c:tx>
                <c:rich>
                  <a:bodyPr/>
                  <a:lstStyle/>
                  <a:p>
                    <a:r>
                      <a:rPr lang="en-US" sz="1400" baseline="0" dirty="0">
                        <a:solidFill>
                          <a:schemeClr val="bg1"/>
                        </a:solidFill>
                      </a:rPr>
                      <a:t>2</a:t>
                    </a:r>
                    <a:r>
                      <a:rPr lang="en-US" sz="1400" dirty="0"/>
                      <a:t>3%</a:t>
                    </a:r>
                  </a:p>
                </c:rich>
              </c:tx>
              <c:showVal val="1"/>
            </c:dLbl>
            <c:dLbl>
              <c:idx val="1"/>
              <c:layout/>
              <c:tx>
                <c:rich>
                  <a:bodyPr/>
                  <a:lstStyle/>
                  <a:p>
                    <a:r>
                      <a:rPr lang="en-US" sz="1400" baseline="0" dirty="0">
                        <a:solidFill>
                          <a:schemeClr val="bg1"/>
                        </a:solidFill>
                      </a:rPr>
                      <a:t>3</a:t>
                    </a:r>
                    <a:r>
                      <a:rPr lang="en-US" sz="1400" dirty="0"/>
                      <a:t>7.60%</a:t>
                    </a:r>
                  </a:p>
                </c:rich>
              </c:tx>
              <c:showVal val="1"/>
            </c:dLbl>
            <c:dLbl>
              <c:idx val="2"/>
              <c:layout>
                <c:manualLayout>
                  <c:x val="-1.0416666666666703E-2"/>
                  <c:y val="8.5470085470085531E-3"/>
                </c:manualLayout>
              </c:layout>
              <c:showVal val="1"/>
            </c:dLbl>
            <c:dLbl>
              <c:idx val="5"/>
              <c:layout>
                <c:manualLayout>
                  <c:x val="0"/>
                  <c:y val="2.3504273504273514E-2"/>
                </c:manualLayout>
              </c:layout>
              <c:showVal val="1"/>
            </c:dLbl>
            <c:txPr>
              <a:bodyPr/>
              <a:lstStyle/>
              <a:p>
                <a:pPr>
                  <a:defRPr sz="1400" baseline="0">
                    <a:solidFill>
                      <a:schemeClr val="bg1"/>
                    </a:solidFill>
                  </a:defRPr>
                </a:pPr>
                <a:endParaRPr lang="en-US"/>
              </a:p>
            </c:txPr>
            <c:showVal val="1"/>
          </c:dLbls>
          <c:cat>
            <c:strRef>
              <c:f>Sheet1!$A$2:$A$7</c:f>
              <c:strCache>
                <c:ptCount val="6"/>
                <c:pt idx="0">
                  <c:v>No Diploma or GED</c:v>
                </c:pt>
                <c:pt idx="1">
                  <c:v>High School Diploma ONLY</c:v>
                </c:pt>
                <c:pt idx="2">
                  <c:v>GED ONLY</c:v>
                </c:pt>
                <c:pt idx="3">
                  <c:v>One or more years of college, no degree</c:v>
                </c:pt>
                <c:pt idx="4">
                  <c:v>Two-year college degree</c:v>
                </c:pt>
                <c:pt idx="5">
                  <c:v>Four year college degree</c:v>
                </c:pt>
              </c:strCache>
            </c:strRef>
          </c:cat>
          <c:val>
            <c:numRef>
              <c:f>Sheet1!$B$2:$B$7</c:f>
              <c:numCache>
                <c:formatCode>0.00%</c:formatCode>
                <c:ptCount val="6"/>
                <c:pt idx="0" formatCode="0%">
                  <c:v>0.23</c:v>
                </c:pt>
                <c:pt idx="1">
                  <c:v>0.37600000000000011</c:v>
                </c:pt>
                <c:pt idx="2">
                  <c:v>9.7000000000000031E-2</c:v>
                </c:pt>
                <c:pt idx="3">
                  <c:v>0.27900000000000008</c:v>
                </c:pt>
                <c:pt idx="4">
                  <c:v>1.9000000000000006E-2</c:v>
                </c:pt>
                <c:pt idx="5" formatCode="General">
                  <c:v>0</c:v>
                </c:pt>
              </c:numCache>
            </c:numRef>
          </c:val>
        </c:ser>
        <c:ser>
          <c:idx val="1"/>
          <c:order val="1"/>
          <c:tx>
            <c:strRef>
              <c:f>Sheet1!$C$1</c:f>
              <c:strCache>
                <c:ptCount val="1"/>
                <c:pt idx="0">
                  <c:v>21-Year-Old Peers</c:v>
                </c:pt>
              </c:strCache>
            </c:strRef>
          </c:tx>
          <c:spPr>
            <a:solidFill>
              <a:srgbClr val="FF5050"/>
            </a:solidFill>
          </c:spPr>
          <c:dLbls>
            <c:dLbl>
              <c:idx val="0"/>
              <c:layout>
                <c:manualLayout>
                  <c:x val="7.4404761904761944E-3"/>
                  <c:y val="4.7008547008547029E-2"/>
                </c:manualLayout>
              </c:layout>
              <c:tx>
                <c:rich>
                  <a:bodyPr/>
                  <a:lstStyle/>
                  <a:p>
                    <a:r>
                      <a:rPr lang="en-US" sz="1400" baseline="0" dirty="0">
                        <a:solidFill>
                          <a:schemeClr val="bg1"/>
                        </a:solidFill>
                      </a:rPr>
                      <a:t>1</a:t>
                    </a:r>
                    <a:r>
                      <a:rPr lang="en-US" sz="1400" dirty="0"/>
                      <a:t>0.80%</a:t>
                    </a:r>
                  </a:p>
                </c:rich>
              </c:tx>
              <c:showVal val="1"/>
            </c:dLbl>
            <c:dLbl>
              <c:idx val="1"/>
              <c:layout>
                <c:manualLayout>
                  <c:x val="2.9761904761904808E-3"/>
                  <c:y val="7.0512820512820512E-2"/>
                </c:manualLayout>
              </c:layout>
              <c:tx>
                <c:rich>
                  <a:bodyPr/>
                  <a:lstStyle/>
                  <a:p>
                    <a:r>
                      <a:rPr lang="en-US" sz="1400" baseline="0" dirty="0">
                        <a:solidFill>
                          <a:schemeClr val="bg1"/>
                        </a:solidFill>
                      </a:rPr>
                      <a:t>2</a:t>
                    </a:r>
                    <a:r>
                      <a:rPr lang="en-US" sz="1400" dirty="0"/>
                      <a:t>9.70%</a:t>
                    </a:r>
                  </a:p>
                </c:rich>
              </c:tx>
              <c:showVal val="1"/>
            </c:dLbl>
            <c:dLbl>
              <c:idx val="2"/>
              <c:layout>
                <c:manualLayout>
                  <c:x val="1.0416549493813305E-2"/>
                  <c:y val="1.2108304170312001E-2"/>
                </c:manualLayout>
              </c:layout>
              <c:showVal val="1"/>
            </c:dLbl>
            <c:dLbl>
              <c:idx val="4"/>
              <c:layout>
                <c:manualLayout>
                  <c:x val="1.0416666666666703E-2"/>
                  <c:y val="0"/>
                </c:manualLayout>
              </c:layout>
              <c:showVal val="1"/>
            </c:dLbl>
            <c:dLbl>
              <c:idx val="5"/>
              <c:layout>
                <c:manualLayout>
                  <c:x val="1.3392857142857109E-2"/>
                  <c:y val="6.4102564102564118E-3"/>
                </c:manualLayout>
              </c:layout>
              <c:showVal val="1"/>
            </c:dLbl>
            <c:txPr>
              <a:bodyPr/>
              <a:lstStyle/>
              <a:p>
                <a:pPr>
                  <a:defRPr sz="1400" baseline="0">
                    <a:solidFill>
                      <a:schemeClr val="bg1"/>
                    </a:solidFill>
                  </a:defRPr>
                </a:pPr>
                <a:endParaRPr lang="en-US"/>
              </a:p>
            </c:txPr>
            <c:showVal val="1"/>
          </c:dLbls>
          <c:cat>
            <c:strRef>
              <c:f>Sheet1!$A$2:$A$7</c:f>
              <c:strCache>
                <c:ptCount val="6"/>
                <c:pt idx="0">
                  <c:v>No Diploma or GED</c:v>
                </c:pt>
                <c:pt idx="1">
                  <c:v>High School Diploma ONLY</c:v>
                </c:pt>
                <c:pt idx="2">
                  <c:v>GED ONLY</c:v>
                </c:pt>
                <c:pt idx="3">
                  <c:v>One or more years of college, no degree</c:v>
                </c:pt>
                <c:pt idx="4">
                  <c:v>Two-year college degree</c:v>
                </c:pt>
                <c:pt idx="5">
                  <c:v>Four year college degree</c:v>
                </c:pt>
              </c:strCache>
            </c:strRef>
          </c:cat>
          <c:val>
            <c:numRef>
              <c:f>Sheet1!$C$2:$C$7</c:f>
              <c:numCache>
                <c:formatCode>0.00%</c:formatCode>
                <c:ptCount val="6"/>
                <c:pt idx="0">
                  <c:v>0.10800000000000003</c:v>
                </c:pt>
                <c:pt idx="1">
                  <c:v>0.2970000000000001</c:v>
                </c:pt>
                <c:pt idx="2">
                  <c:v>6.6000000000000003E-2</c:v>
                </c:pt>
                <c:pt idx="3" formatCode="0%">
                  <c:v>0.4300000000000001</c:v>
                </c:pt>
                <c:pt idx="4">
                  <c:v>8.100000000000003E-2</c:v>
                </c:pt>
                <c:pt idx="5">
                  <c:v>1.8000000000000006E-2</c:v>
                </c:pt>
              </c:numCache>
            </c:numRef>
          </c:val>
        </c:ser>
        <c:axId val="59753984"/>
        <c:axId val="59755520"/>
      </c:barChart>
      <c:catAx>
        <c:axId val="59753984"/>
        <c:scaling>
          <c:orientation val="minMax"/>
        </c:scaling>
        <c:axPos val="b"/>
        <c:tickLblPos val="nextTo"/>
        <c:txPr>
          <a:bodyPr/>
          <a:lstStyle/>
          <a:p>
            <a:pPr>
              <a:defRPr sz="1400" baseline="0">
                <a:solidFill>
                  <a:schemeClr val="bg1"/>
                </a:solidFill>
                <a:latin typeface="Century Gothic" pitchFamily="34" charset="0"/>
              </a:defRPr>
            </a:pPr>
            <a:endParaRPr lang="en-US"/>
          </a:p>
        </c:txPr>
        <c:crossAx val="59755520"/>
        <c:crosses val="autoZero"/>
        <c:auto val="1"/>
        <c:lblAlgn val="ctr"/>
        <c:lblOffset val="100"/>
      </c:catAx>
      <c:valAx>
        <c:axId val="59755520"/>
        <c:scaling>
          <c:orientation val="minMax"/>
          <c:max val="1"/>
        </c:scaling>
        <c:axPos val="l"/>
        <c:majorGridlines/>
        <c:numFmt formatCode="0.00%" sourceLinked="0"/>
        <c:tickLblPos val="nextTo"/>
        <c:txPr>
          <a:bodyPr/>
          <a:lstStyle/>
          <a:p>
            <a:pPr>
              <a:defRPr sz="1400" baseline="0">
                <a:solidFill>
                  <a:schemeClr val="bg1"/>
                </a:solidFill>
                <a:latin typeface="Century Gothic" pitchFamily="34" charset="0"/>
              </a:defRPr>
            </a:pPr>
            <a:endParaRPr lang="en-US"/>
          </a:p>
        </c:txPr>
        <c:crossAx val="59753984"/>
        <c:crosses val="autoZero"/>
        <c:crossBetween val="between"/>
      </c:valAx>
    </c:plotArea>
    <c:legend>
      <c:legendPos val="r"/>
      <c:layout>
        <c:manualLayout>
          <c:xMode val="edge"/>
          <c:yMode val="edge"/>
          <c:x val="1.8106369516310405E-2"/>
          <c:y val="0.83213607914395282"/>
          <c:w val="0.3105766076115492"/>
          <c:h val="0.12849628171478605"/>
        </c:manualLayout>
      </c:layout>
      <c:txPr>
        <a:bodyPr/>
        <a:lstStyle/>
        <a:p>
          <a:pPr>
            <a:defRPr sz="1400" baseline="0">
              <a:solidFill>
                <a:schemeClr val="bg1"/>
              </a:solidFill>
              <a:latin typeface="Century Gothic" pitchFamily="34" charset="0"/>
            </a:defRPr>
          </a:pPr>
          <a:endParaRPr lang="en-US"/>
        </a:p>
      </c:txPr>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view3D>
      <c:perspective val="30"/>
    </c:view3D>
    <c:plotArea>
      <c:layout/>
      <c:bar3DChart>
        <c:barDir val="col"/>
        <c:grouping val="clustered"/>
        <c:ser>
          <c:idx val="0"/>
          <c:order val="0"/>
          <c:tx>
            <c:strRef>
              <c:f>Sheet1!$B$1</c:f>
              <c:strCache>
                <c:ptCount val="1"/>
                <c:pt idx="0">
                  <c:v>Students in Foster Care</c:v>
                </c:pt>
              </c:strCache>
            </c:strRef>
          </c:tx>
          <c:spPr>
            <a:solidFill>
              <a:srgbClr val="00FFFF"/>
            </a:solidFill>
          </c:spPr>
          <c:dPt>
            <c:idx val="0"/>
          </c:dPt>
          <c:dLbls>
            <c:dLbl>
              <c:idx val="0"/>
              <c:layout>
                <c:manualLayout>
                  <c:x val="1.488095238095238E-2"/>
                  <c:y val="0"/>
                </c:manualLayout>
              </c:layout>
              <c:showVal val="1"/>
            </c:dLbl>
            <c:txPr>
              <a:bodyPr/>
              <a:lstStyle/>
              <a:p>
                <a:pPr>
                  <a:defRPr baseline="0">
                    <a:solidFill>
                      <a:schemeClr val="bg1"/>
                    </a:solidFill>
                  </a:defRPr>
                </a:pPr>
                <a:endParaRPr lang="en-US"/>
              </a:p>
            </c:txPr>
            <c:showVal val="1"/>
          </c:dLbls>
          <c:cat>
            <c:strRef>
              <c:f>Sheet1!$A$2</c:f>
              <c:strCache>
                <c:ptCount val="1"/>
                <c:pt idx="0">
                  <c:v>4-Year Graduation Rate (2011-2012)</c:v>
                </c:pt>
              </c:strCache>
            </c:strRef>
          </c:cat>
          <c:val>
            <c:numRef>
              <c:f>Sheet1!$B$2</c:f>
              <c:numCache>
                <c:formatCode>0.0%</c:formatCode>
                <c:ptCount val="1"/>
                <c:pt idx="0">
                  <c:v>0.28700000000000009</c:v>
                </c:pt>
              </c:numCache>
            </c:numRef>
          </c:val>
        </c:ser>
        <c:ser>
          <c:idx val="1"/>
          <c:order val="1"/>
          <c:tx>
            <c:strRef>
              <c:f>Sheet1!$C$1</c:f>
              <c:strCache>
                <c:ptCount val="1"/>
                <c:pt idx="0">
                  <c:v>All Students</c:v>
                </c:pt>
              </c:strCache>
            </c:strRef>
          </c:tx>
          <c:spPr>
            <a:solidFill>
              <a:srgbClr val="FF5050"/>
            </a:solidFill>
          </c:spPr>
          <c:dLbls>
            <c:dLbl>
              <c:idx val="0"/>
              <c:layout>
                <c:manualLayout>
                  <c:x val="1.9345238095238103E-2"/>
                  <c:y val="-7.9365079365079378E-3"/>
                </c:manualLayout>
              </c:layout>
              <c:showVal val="1"/>
            </c:dLbl>
            <c:txPr>
              <a:bodyPr/>
              <a:lstStyle/>
              <a:p>
                <a:pPr>
                  <a:defRPr baseline="0">
                    <a:solidFill>
                      <a:schemeClr val="bg1"/>
                    </a:solidFill>
                  </a:defRPr>
                </a:pPr>
                <a:endParaRPr lang="en-US"/>
              </a:p>
            </c:txPr>
            <c:showVal val="1"/>
          </c:dLbls>
          <c:cat>
            <c:strRef>
              <c:f>Sheet1!$A$2</c:f>
              <c:strCache>
                <c:ptCount val="1"/>
                <c:pt idx="0">
                  <c:v>4-Year Graduation Rate (2011-2012)</c:v>
                </c:pt>
              </c:strCache>
            </c:strRef>
          </c:cat>
          <c:val>
            <c:numRef>
              <c:f>Sheet1!$C$2</c:f>
              <c:numCache>
                <c:formatCode>0.0%</c:formatCode>
                <c:ptCount val="1"/>
                <c:pt idx="0">
                  <c:v>0.75400000000000023</c:v>
                </c:pt>
              </c:numCache>
            </c:numRef>
          </c:val>
        </c:ser>
        <c:shape val="box"/>
        <c:axId val="67687936"/>
        <c:axId val="67689472"/>
        <c:axId val="0"/>
      </c:bar3DChart>
      <c:catAx>
        <c:axId val="67687936"/>
        <c:scaling>
          <c:orientation val="minMax"/>
        </c:scaling>
        <c:axPos val="b"/>
        <c:tickLblPos val="nextTo"/>
        <c:txPr>
          <a:bodyPr/>
          <a:lstStyle/>
          <a:p>
            <a:pPr>
              <a:defRPr sz="1400" baseline="0">
                <a:solidFill>
                  <a:schemeClr val="bg1">
                    <a:lumMod val="95000"/>
                  </a:schemeClr>
                </a:solidFill>
                <a:latin typeface="Century Gothic" pitchFamily="34" charset="0"/>
              </a:defRPr>
            </a:pPr>
            <a:endParaRPr lang="en-US"/>
          </a:p>
        </c:txPr>
        <c:crossAx val="67689472"/>
        <c:crosses val="autoZero"/>
        <c:auto val="1"/>
        <c:lblAlgn val="ctr"/>
        <c:lblOffset val="100"/>
      </c:catAx>
      <c:valAx>
        <c:axId val="67689472"/>
        <c:scaling>
          <c:orientation val="minMax"/>
          <c:max val="1"/>
        </c:scaling>
        <c:axPos val="l"/>
        <c:majorGridlines/>
        <c:numFmt formatCode="0.0%" sourceLinked="1"/>
        <c:tickLblPos val="nextTo"/>
        <c:txPr>
          <a:bodyPr/>
          <a:lstStyle/>
          <a:p>
            <a:pPr>
              <a:defRPr sz="1400" baseline="0">
                <a:solidFill>
                  <a:schemeClr val="bg1"/>
                </a:solidFill>
                <a:latin typeface="Century Gothic" pitchFamily="34" charset="0"/>
              </a:defRPr>
            </a:pPr>
            <a:endParaRPr lang="en-US"/>
          </a:p>
        </c:txPr>
        <c:crossAx val="67687936"/>
        <c:crosses val="autoZero"/>
        <c:crossBetween val="between"/>
      </c:valAx>
    </c:plotArea>
    <c:legend>
      <c:legendPos val="b"/>
      <c:layout>
        <c:manualLayout>
          <c:xMode val="edge"/>
          <c:yMode val="edge"/>
          <c:x val="0.23284636295463071"/>
          <c:y val="0.91832187643211272"/>
          <c:w val="0.53430715691788522"/>
          <c:h val="6.5805107694871467E-2"/>
        </c:manualLayout>
      </c:layout>
      <c:spPr>
        <a:effectLst>
          <a:outerShdw blurRad="50800" dist="50800" dir="5400000" algn="ctr" rotWithShape="0">
            <a:srgbClr val="00FFFF"/>
          </a:outerShdw>
        </a:effectLst>
      </c:spPr>
      <c:txPr>
        <a:bodyPr/>
        <a:lstStyle/>
        <a:p>
          <a:pPr>
            <a:defRPr sz="1600" baseline="0">
              <a:solidFill>
                <a:schemeClr val="bg1"/>
              </a:solidFill>
              <a:latin typeface="Century Gothic" pitchFamily="34" charset="0"/>
            </a:defRPr>
          </a:pPr>
          <a:endParaRPr lang="en-US"/>
        </a:p>
      </c:txPr>
    </c:legend>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view3D>
      <c:perspective val="30"/>
    </c:view3D>
    <c:plotArea>
      <c:layout>
        <c:manualLayout>
          <c:layoutTarget val="inner"/>
          <c:xMode val="edge"/>
          <c:yMode val="edge"/>
          <c:x val="0.17822977809592006"/>
          <c:y val="4.9960875984252001E-2"/>
          <c:w val="0.71232784538296279"/>
          <c:h val="0.654505378729067"/>
        </c:manualLayout>
      </c:layout>
      <c:bar3DChart>
        <c:barDir val="col"/>
        <c:grouping val="clustered"/>
        <c:ser>
          <c:idx val="0"/>
          <c:order val="0"/>
          <c:tx>
            <c:strRef>
              <c:f>Sheet1!$B$1</c:f>
              <c:strCache>
                <c:ptCount val="1"/>
                <c:pt idx="0">
                  <c:v>Former Foster Youth</c:v>
                </c:pt>
              </c:strCache>
            </c:strRef>
          </c:tx>
          <c:spPr>
            <a:solidFill>
              <a:srgbClr val="00FFFF"/>
            </a:solidFill>
          </c:spPr>
          <c:dLbls>
            <c:txPr>
              <a:bodyPr/>
              <a:lstStyle/>
              <a:p>
                <a:pPr>
                  <a:defRPr sz="1400">
                    <a:solidFill>
                      <a:schemeClr val="bg1"/>
                    </a:solidFill>
                    <a:latin typeface="+mn-lt"/>
                  </a:defRPr>
                </a:pPr>
                <a:endParaRPr lang="en-US"/>
              </a:p>
            </c:txPr>
            <c:showVal val="1"/>
          </c:dLbls>
          <c:cat>
            <c:strRef>
              <c:f>Sheet1!$A$2:$A$5</c:f>
              <c:strCache>
                <c:ptCount val="4"/>
                <c:pt idx="0">
                  <c:v>Ever Arrested</c:v>
                </c:pt>
                <c:pt idx="1">
                  <c:v>Arrested Since Age 18</c:v>
                </c:pt>
                <c:pt idx="2">
                  <c:v>Ever Convicted </c:v>
                </c:pt>
                <c:pt idx="3">
                  <c:v>Convicted Since age 18</c:v>
                </c:pt>
              </c:strCache>
            </c:strRef>
          </c:cat>
          <c:val>
            <c:numRef>
              <c:f>Sheet1!$B$2:$B$5</c:f>
              <c:numCache>
                <c:formatCode>0.00%</c:formatCode>
                <c:ptCount val="4"/>
                <c:pt idx="0" formatCode="0%">
                  <c:v>0.77000000000000024</c:v>
                </c:pt>
                <c:pt idx="1">
                  <c:v>0.55300000000000005</c:v>
                </c:pt>
                <c:pt idx="2">
                  <c:v>0.47900000000000009</c:v>
                </c:pt>
                <c:pt idx="3">
                  <c:v>0.32300000000000012</c:v>
                </c:pt>
              </c:numCache>
            </c:numRef>
          </c:val>
        </c:ser>
        <c:ser>
          <c:idx val="1"/>
          <c:order val="1"/>
          <c:tx>
            <c:strRef>
              <c:f>Sheet1!$C$1</c:f>
              <c:strCache>
                <c:ptCount val="1"/>
                <c:pt idx="0">
                  <c:v>21-Year-Old Peers</c:v>
                </c:pt>
              </c:strCache>
            </c:strRef>
          </c:tx>
          <c:spPr>
            <a:solidFill>
              <a:srgbClr val="FF5050"/>
            </a:solidFill>
          </c:spPr>
          <c:dLbls>
            <c:txPr>
              <a:bodyPr/>
              <a:lstStyle/>
              <a:p>
                <a:pPr>
                  <a:defRPr sz="1400">
                    <a:solidFill>
                      <a:schemeClr val="bg1"/>
                    </a:solidFill>
                    <a:latin typeface="+mn-lt"/>
                  </a:defRPr>
                </a:pPr>
                <a:endParaRPr lang="en-US"/>
              </a:p>
            </c:txPr>
            <c:showVal val="1"/>
          </c:dLbls>
          <c:cat>
            <c:strRef>
              <c:f>Sheet1!$A$2:$A$5</c:f>
              <c:strCache>
                <c:ptCount val="4"/>
                <c:pt idx="0">
                  <c:v>Ever Arrested</c:v>
                </c:pt>
                <c:pt idx="1">
                  <c:v>Arrested Since Age 18</c:v>
                </c:pt>
                <c:pt idx="2">
                  <c:v>Ever Convicted </c:v>
                </c:pt>
                <c:pt idx="3">
                  <c:v>Convicted Since age 18</c:v>
                </c:pt>
              </c:strCache>
            </c:strRef>
          </c:cat>
          <c:val>
            <c:numRef>
              <c:f>Sheet1!$C$2:$C$5</c:f>
              <c:numCache>
                <c:formatCode>0.00%</c:formatCode>
                <c:ptCount val="4"/>
                <c:pt idx="0">
                  <c:v>0.20100000000000001</c:v>
                </c:pt>
                <c:pt idx="1">
                  <c:v>7.5000000000000011E-2</c:v>
                </c:pt>
                <c:pt idx="2">
                  <c:v>0.12100000000000002</c:v>
                </c:pt>
                <c:pt idx="3">
                  <c:v>0.10300000000000002</c:v>
                </c:pt>
              </c:numCache>
            </c:numRef>
          </c:val>
        </c:ser>
        <c:shape val="cylinder"/>
        <c:axId val="67814528"/>
        <c:axId val="67816064"/>
        <c:axId val="0"/>
      </c:bar3DChart>
      <c:catAx>
        <c:axId val="67814528"/>
        <c:scaling>
          <c:orientation val="minMax"/>
        </c:scaling>
        <c:axPos val="b"/>
        <c:tickLblPos val="nextTo"/>
        <c:txPr>
          <a:bodyPr/>
          <a:lstStyle/>
          <a:p>
            <a:pPr>
              <a:defRPr sz="1200">
                <a:solidFill>
                  <a:schemeClr val="bg1"/>
                </a:solidFill>
                <a:latin typeface="Century Gothic" pitchFamily="34" charset="0"/>
              </a:defRPr>
            </a:pPr>
            <a:endParaRPr lang="en-US"/>
          </a:p>
        </c:txPr>
        <c:crossAx val="67816064"/>
        <c:crosses val="autoZero"/>
        <c:auto val="1"/>
        <c:lblAlgn val="ctr"/>
        <c:lblOffset val="100"/>
      </c:catAx>
      <c:valAx>
        <c:axId val="67816064"/>
        <c:scaling>
          <c:orientation val="minMax"/>
          <c:max val="1"/>
        </c:scaling>
        <c:axPos val="l"/>
        <c:majorGridlines/>
        <c:numFmt formatCode="0%" sourceLinked="1"/>
        <c:tickLblPos val="nextTo"/>
        <c:txPr>
          <a:bodyPr/>
          <a:lstStyle/>
          <a:p>
            <a:pPr>
              <a:defRPr sz="1400" baseline="0">
                <a:solidFill>
                  <a:schemeClr val="bg1"/>
                </a:solidFill>
              </a:defRPr>
            </a:pPr>
            <a:endParaRPr lang="en-US"/>
          </a:p>
        </c:txPr>
        <c:crossAx val="67814528"/>
        <c:crosses val="autoZero"/>
        <c:crossBetween val="between"/>
      </c:valAx>
    </c:plotArea>
    <c:legend>
      <c:legendPos val="r"/>
      <c:layout>
        <c:manualLayout>
          <c:xMode val="edge"/>
          <c:yMode val="edge"/>
          <c:x val="0.37843641135767131"/>
          <c:y val="0.93683443285805523"/>
          <c:w val="0.61247267955142004"/>
          <c:h val="6.2999889098369691E-2"/>
        </c:manualLayout>
      </c:layout>
      <c:txPr>
        <a:bodyPr/>
        <a:lstStyle/>
        <a:p>
          <a:pPr algn="just">
            <a:defRPr sz="1050">
              <a:solidFill>
                <a:schemeClr val="bg1"/>
              </a:solidFill>
              <a:latin typeface="Century Gothic" pitchFamily="34" charset="0"/>
            </a:defRPr>
          </a:pPr>
          <a:endParaRPr lang="en-US"/>
        </a:p>
      </c:txPr>
    </c:legend>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view3D>
      <c:perspective val="30"/>
    </c:view3D>
    <c:plotArea>
      <c:layout>
        <c:manualLayout>
          <c:layoutTarget val="inner"/>
          <c:xMode val="edge"/>
          <c:yMode val="edge"/>
          <c:x val="0.17822977809592006"/>
          <c:y val="4.9960875984252001E-2"/>
          <c:w val="0.71232784538296279"/>
          <c:h val="0.654505378729067"/>
        </c:manualLayout>
      </c:layout>
      <c:bar3DChart>
        <c:barDir val="col"/>
        <c:grouping val="clustered"/>
        <c:ser>
          <c:idx val="0"/>
          <c:order val="0"/>
          <c:tx>
            <c:strRef>
              <c:f>Sheet1!$B$1</c:f>
              <c:strCache>
                <c:ptCount val="1"/>
                <c:pt idx="0">
                  <c:v>Former Foster Youth</c:v>
                </c:pt>
              </c:strCache>
            </c:strRef>
          </c:tx>
          <c:spPr>
            <a:solidFill>
              <a:srgbClr val="00FFFF"/>
            </a:solidFill>
          </c:spPr>
          <c:dLbls>
            <c:txPr>
              <a:bodyPr/>
              <a:lstStyle/>
              <a:p>
                <a:pPr>
                  <a:defRPr sz="1400">
                    <a:solidFill>
                      <a:schemeClr val="bg1"/>
                    </a:solidFill>
                    <a:latin typeface="+mn-lt"/>
                  </a:defRPr>
                </a:pPr>
                <a:endParaRPr lang="en-US"/>
              </a:p>
            </c:txPr>
            <c:showVal val="1"/>
          </c:dLbls>
          <c:cat>
            <c:strRef>
              <c:f>Sheet1!$A$2:$A$5</c:f>
              <c:strCache>
                <c:ptCount val="4"/>
                <c:pt idx="0">
                  <c:v>Ever Arrested</c:v>
                </c:pt>
                <c:pt idx="1">
                  <c:v>Arrested Since Age 18</c:v>
                </c:pt>
                <c:pt idx="2">
                  <c:v>Ever Convicted </c:v>
                </c:pt>
                <c:pt idx="3">
                  <c:v>Convicted Since age 18</c:v>
                </c:pt>
              </c:strCache>
            </c:strRef>
          </c:cat>
          <c:val>
            <c:numRef>
              <c:f>Sheet1!$B$2:$B$5</c:f>
              <c:numCache>
                <c:formatCode>0.00%</c:formatCode>
                <c:ptCount val="4"/>
                <c:pt idx="0" formatCode="0%">
                  <c:v>0.54</c:v>
                </c:pt>
                <c:pt idx="1">
                  <c:v>0.2960000000000001</c:v>
                </c:pt>
                <c:pt idx="2">
                  <c:v>0.223</c:v>
                </c:pt>
                <c:pt idx="3">
                  <c:v>0.12200000000000003</c:v>
                </c:pt>
              </c:numCache>
            </c:numRef>
          </c:val>
        </c:ser>
        <c:ser>
          <c:idx val="1"/>
          <c:order val="1"/>
          <c:tx>
            <c:strRef>
              <c:f>Sheet1!$C$1</c:f>
              <c:strCache>
                <c:ptCount val="1"/>
                <c:pt idx="0">
                  <c:v>21-Year-Old Peers</c:v>
                </c:pt>
              </c:strCache>
            </c:strRef>
          </c:tx>
          <c:spPr>
            <a:solidFill>
              <a:srgbClr val="FF5050"/>
            </a:solidFill>
          </c:spPr>
          <c:dLbls>
            <c:txPr>
              <a:bodyPr/>
              <a:lstStyle/>
              <a:p>
                <a:pPr>
                  <a:defRPr sz="1400">
                    <a:solidFill>
                      <a:schemeClr val="bg1"/>
                    </a:solidFill>
                    <a:latin typeface="+mn-lt"/>
                  </a:defRPr>
                </a:pPr>
                <a:endParaRPr lang="en-US"/>
              </a:p>
            </c:txPr>
            <c:showVal val="1"/>
          </c:dLbls>
          <c:cat>
            <c:strRef>
              <c:f>Sheet1!$A$2:$A$5</c:f>
              <c:strCache>
                <c:ptCount val="4"/>
                <c:pt idx="0">
                  <c:v>Ever Arrested</c:v>
                </c:pt>
                <c:pt idx="1">
                  <c:v>Arrested Since Age 18</c:v>
                </c:pt>
                <c:pt idx="2">
                  <c:v>Ever Convicted </c:v>
                </c:pt>
                <c:pt idx="3">
                  <c:v>Convicted Since age 18</c:v>
                </c:pt>
              </c:strCache>
            </c:strRef>
          </c:cat>
          <c:val>
            <c:numRef>
              <c:f>Sheet1!$C$2:$C$5</c:f>
              <c:numCache>
                <c:formatCode>0.00%</c:formatCode>
                <c:ptCount val="4"/>
                <c:pt idx="0">
                  <c:v>4.300000000000001E-2</c:v>
                </c:pt>
                <c:pt idx="1">
                  <c:v>5.0000000000000018E-3</c:v>
                </c:pt>
                <c:pt idx="2">
                  <c:v>1.3000000000000005E-2</c:v>
                </c:pt>
                <c:pt idx="3">
                  <c:v>1.3000000000000005E-2</c:v>
                </c:pt>
              </c:numCache>
            </c:numRef>
          </c:val>
        </c:ser>
        <c:shape val="cylinder"/>
        <c:axId val="67850240"/>
        <c:axId val="67851776"/>
        <c:axId val="0"/>
      </c:bar3DChart>
      <c:catAx>
        <c:axId val="67850240"/>
        <c:scaling>
          <c:orientation val="minMax"/>
        </c:scaling>
        <c:axPos val="b"/>
        <c:tickLblPos val="nextTo"/>
        <c:txPr>
          <a:bodyPr/>
          <a:lstStyle/>
          <a:p>
            <a:pPr>
              <a:defRPr sz="1200">
                <a:solidFill>
                  <a:schemeClr val="bg1"/>
                </a:solidFill>
                <a:latin typeface="Century Gothic" pitchFamily="34" charset="0"/>
              </a:defRPr>
            </a:pPr>
            <a:endParaRPr lang="en-US"/>
          </a:p>
        </c:txPr>
        <c:crossAx val="67851776"/>
        <c:crosses val="autoZero"/>
        <c:auto val="1"/>
        <c:lblAlgn val="ctr"/>
        <c:lblOffset val="100"/>
      </c:catAx>
      <c:valAx>
        <c:axId val="67851776"/>
        <c:scaling>
          <c:orientation val="minMax"/>
          <c:max val="1"/>
        </c:scaling>
        <c:axPos val="l"/>
        <c:majorGridlines/>
        <c:numFmt formatCode="0%" sourceLinked="1"/>
        <c:tickLblPos val="nextTo"/>
        <c:txPr>
          <a:bodyPr/>
          <a:lstStyle/>
          <a:p>
            <a:pPr>
              <a:defRPr sz="1400" baseline="0">
                <a:solidFill>
                  <a:schemeClr val="bg1"/>
                </a:solidFill>
              </a:defRPr>
            </a:pPr>
            <a:endParaRPr lang="en-US"/>
          </a:p>
        </c:txPr>
        <c:crossAx val="67850240"/>
        <c:crosses val="autoZero"/>
        <c:crossBetween val="between"/>
      </c:valAx>
    </c:plotArea>
    <c:legend>
      <c:legendPos val="r"/>
      <c:layout>
        <c:manualLayout>
          <c:xMode val="edge"/>
          <c:yMode val="edge"/>
          <c:x val="0.37843641135767231"/>
          <c:y val="0.93683443285805523"/>
          <c:w val="0.61247267955142004"/>
          <c:h val="6.2999889098369691E-2"/>
        </c:manualLayout>
      </c:layout>
      <c:txPr>
        <a:bodyPr/>
        <a:lstStyle/>
        <a:p>
          <a:pPr algn="just">
            <a:defRPr sz="1050">
              <a:solidFill>
                <a:schemeClr val="bg1"/>
              </a:solidFill>
              <a:latin typeface="Century Gothic" pitchFamily="34" charset="0"/>
            </a:defRPr>
          </a:pPr>
          <a:endParaRPr lang="en-US"/>
        </a:p>
      </c:txPr>
    </c:legend>
    <c:plotVisOnly val="1"/>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view3D>
      <c:perspective val="30"/>
    </c:view3D>
    <c:plotArea>
      <c:layout>
        <c:manualLayout>
          <c:layoutTarget val="inner"/>
          <c:xMode val="edge"/>
          <c:yMode val="edge"/>
          <c:x val="0.17822977809592006"/>
          <c:y val="4.9960875984252001E-2"/>
          <c:w val="0.71232784538296279"/>
          <c:h val="0.654505378729067"/>
        </c:manualLayout>
      </c:layout>
      <c:bar3DChart>
        <c:barDir val="col"/>
        <c:grouping val="clustered"/>
        <c:ser>
          <c:idx val="0"/>
          <c:order val="0"/>
          <c:tx>
            <c:strRef>
              <c:f>Sheet1!$B$1</c:f>
              <c:strCache>
                <c:ptCount val="1"/>
                <c:pt idx="0">
                  <c:v>Former Foster Youth</c:v>
                </c:pt>
              </c:strCache>
            </c:strRef>
          </c:tx>
          <c:spPr>
            <a:solidFill>
              <a:srgbClr val="00FFFF"/>
            </a:solidFill>
          </c:spPr>
          <c:dLbls>
            <c:txPr>
              <a:bodyPr/>
              <a:lstStyle/>
              <a:p>
                <a:pPr>
                  <a:defRPr sz="1400">
                    <a:solidFill>
                      <a:schemeClr val="bg1"/>
                    </a:solidFill>
                    <a:latin typeface="Century Gothic" pitchFamily="34" charset="0"/>
                  </a:defRPr>
                </a:pPr>
                <a:endParaRPr lang="en-US"/>
              </a:p>
            </c:txPr>
            <c:showVal val="1"/>
          </c:dLbls>
          <c:cat>
            <c:strRef>
              <c:f>Sheet1!$A$2:$A$4</c:f>
              <c:strCache>
                <c:ptCount val="2"/>
                <c:pt idx="0">
                  <c:v>Female - Ever Pregnant</c:v>
                </c:pt>
                <c:pt idx="1">
                  <c:v>Male - Ever Gotten Female Pregnant</c:v>
                </c:pt>
              </c:strCache>
            </c:strRef>
          </c:cat>
          <c:val>
            <c:numRef>
              <c:f>Sheet1!$B$2:$B$4</c:f>
              <c:numCache>
                <c:formatCode>0.00%</c:formatCode>
                <c:ptCount val="3"/>
                <c:pt idx="0" formatCode="0%">
                  <c:v>0.71000000000000019</c:v>
                </c:pt>
                <c:pt idx="1">
                  <c:v>0.5</c:v>
                </c:pt>
              </c:numCache>
            </c:numRef>
          </c:val>
        </c:ser>
        <c:ser>
          <c:idx val="1"/>
          <c:order val="1"/>
          <c:tx>
            <c:strRef>
              <c:f>Sheet1!$C$1</c:f>
              <c:strCache>
                <c:ptCount val="1"/>
                <c:pt idx="0">
                  <c:v>21-Year-Old Peers</c:v>
                </c:pt>
              </c:strCache>
            </c:strRef>
          </c:tx>
          <c:spPr>
            <a:solidFill>
              <a:srgbClr val="FF5050"/>
            </a:solidFill>
          </c:spPr>
          <c:dLbls>
            <c:txPr>
              <a:bodyPr/>
              <a:lstStyle/>
              <a:p>
                <a:pPr>
                  <a:defRPr sz="1400">
                    <a:solidFill>
                      <a:schemeClr val="bg1"/>
                    </a:solidFill>
                    <a:latin typeface="Century Gothic" pitchFamily="34" charset="0"/>
                  </a:defRPr>
                </a:pPr>
                <a:endParaRPr lang="en-US"/>
              </a:p>
            </c:txPr>
            <c:showVal val="1"/>
          </c:dLbls>
          <c:cat>
            <c:strRef>
              <c:f>Sheet1!$A$2:$A$4</c:f>
              <c:strCache>
                <c:ptCount val="2"/>
                <c:pt idx="0">
                  <c:v>Female - Ever Pregnant</c:v>
                </c:pt>
                <c:pt idx="1">
                  <c:v>Male - Ever Gotten Female Pregnant</c:v>
                </c:pt>
              </c:strCache>
            </c:strRef>
          </c:cat>
          <c:val>
            <c:numRef>
              <c:f>Sheet1!$C$2:$C$4</c:f>
              <c:numCache>
                <c:formatCode>0.00%</c:formatCode>
                <c:ptCount val="3"/>
                <c:pt idx="0">
                  <c:v>0.33000000000000013</c:v>
                </c:pt>
                <c:pt idx="1">
                  <c:v>0.19</c:v>
                </c:pt>
              </c:numCache>
            </c:numRef>
          </c:val>
        </c:ser>
        <c:shape val="cylinder"/>
        <c:axId val="67890176"/>
        <c:axId val="67891968"/>
        <c:axId val="0"/>
      </c:bar3DChart>
      <c:catAx>
        <c:axId val="67890176"/>
        <c:scaling>
          <c:orientation val="minMax"/>
        </c:scaling>
        <c:axPos val="b"/>
        <c:tickLblPos val="nextTo"/>
        <c:txPr>
          <a:bodyPr/>
          <a:lstStyle/>
          <a:p>
            <a:pPr>
              <a:defRPr sz="1400">
                <a:solidFill>
                  <a:schemeClr val="bg1"/>
                </a:solidFill>
                <a:latin typeface="Century Gothic" pitchFamily="34" charset="0"/>
              </a:defRPr>
            </a:pPr>
            <a:endParaRPr lang="en-US"/>
          </a:p>
        </c:txPr>
        <c:crossAx val="67891968"/>
        <c:crosses val="autoZero"/>
        <c:auto val="1"/>
        <c:lblAlgn val="ctr"/>
        <c:lblOffset val="100"/>
      </c:catAx>
      <c:valAx>
        <c:axId val="67891968"/>
        <c:scaling>
          <c:orientation val="minMax"/>
          <c:max val="1"/>
        </c:scaling>
        <c:axPos val="l"/>
        <c:majorGridlines/>
        <c:numFmt formatCode="0%" sourceLinked="1"/>
        <c:tickLblPos val="nextTo"/>
        <c:txPr>
          <a:bodyPr/>
          <a:lstStyle/>
          <a:p>
            <a:pPr>
              <a:defRPr sz="1400" baseline="0">
                <a:solidFill>
                  <a:schemeClr val="bg1"/>
                </a:solidFill>
                <a:latin typeface="Century Gothic" pitchFamily="34" charset="0"/>
              </a:defRPr>
            </a:pPr>
            <a:endParaRPr lang="en-US"/>
          </a:p>
        </c:txPr>
        <c:crossAx val="67890176"/>
        <c:crosses val="autoZero"/>
        <c:crossBetween val="between"/>
      </c:valAx>
    </c:plotArea>
    <c:legend>
      <c:legendPos val="r"/>
      <c:layout>
        <c:manualLayout>
          <c:xMode val="edge"/>
          <c:yMode val="edge"/>
          <c:x val="0.64790676282287119"/>
          <c:y val="0.79315616797900279"/>
          <c:w val="0.34144467338778922"/>
          <c:h val="0.18081591094216706"/>
        </c:manualLayout>
      </c:layout>
      <c:txPr>
        <a:bodyPr/>
        <a:lstStyle/>
        <a:p>
          <a:pPr algn="ctr">
            <a:defRPr sz="1400">
              <a:solidFill>
                <a:schemeClr val="bg1"/>
              </a:solidFill>
              <a:latin typeface="Century Gothic" pitchFamily="34" charset="0"/>
            </a:defRPr>
          </a:pPr>
          <a:endParaRPr lang="en-US"/>
        </a:p>
      </c:txPr>
    </c:legend>
    <c:plotVisOnly val="1"/>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3804" cy="35091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73193" y="0"/>
            <a:ext cx="4033804" cy="350916"/>
          </a:xfrm>
          <a:prstGeom prst="rect">
            <a:avLst/>
          </a:prstGeom>
        </p:spPr>
        <p:txBody>
          <a:bodyPr vert="horz" lIns="91440" tIns="45720" rIns="91440" bIns="45720" rtlCol="0"/>
          <a:lstStyle>
            <a:lvl1pPr algn="r">
              <a:defRPr sz="1200"/>
            </a:lvl1pPr>
          </a:lstStyle>
          <a:p>
            <a:fld id="{A2FDD93A-773D-454C-AF1D-4602FE543E26}" type="datetimeFigureOut">
              <a:rPr lang="en-US" smtClean="0"/>
              <a:pPr/>
              <a:t>2/9/2015</a:t>
            </a:fld>
            <a:endParaRPr lang="en-US"/>
          </a:p>
        </p:txBody>
      </p:sp>
      <p:sp>
        <p:nvSpPr>
          <p:cNvPr id="4" name="Footer Placeholder 3"/>
          <p:cNvSpPr>
            <a:spLocks noGrp="1"/>
          </p:cNvSpPr>
          <p:nvPr>
            <p:ph type="ftr" sz="quarter" idx="2"/>
          </p:nvPr>
        </p:nvSpPr>
        <p:spPr>
          <a:xfrm>
            <a:off x="0" y="6670987"/>
            <a:ext cx="4033804" cy="35091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73193" y="6670987"/>
            <a:ext cx="4033804" cy="350916"/>
          </a:xfrm>
          <a:prstGeom prst="rect">
            <a:avLst/>
          </a:prstGeom>
        </p:spPr>
        <p:txBody>
          <a:bodyPr vert="horz" lIns="91440" tIns="45720" rIns="91440" bIns="45720" rtlCol="0" anchor="b"/>
          <a:lstStyle>
            <a:lvl1pPr algn="r">
              <a:defRPr sz="1200"/>
            </a:lvl1pPr>
          </a:lstStyle>
          <a:p>
            <a:fld id="{C12208DA-BA06-4D47-A390-7D1920DDFC4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33943" cy="3511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5273004" y="0"/>
            <a:ext cx="4033943" cy="351155"/>
          </a:xfrm>
          <a:prstGeom prst="rect">
            <a:avLst/>
          </a:prstGeom>
        </p:spPr>
        <p:txBody>
          <a:bodyPr vert="horz" lIns="93324" tIns="46662" rIns="93324" bIns="46662" rtlCol="0"/>
          <a:lstStyle>
            <a:lvl1pPr algn="r">
              <a:defRPr sz="1200"/>
            </a:lvl1pPr>
          </a:lstStyle>
          <a:p>
            <a:fld id="{DAD3C650-42B4-47F9-B85A-610E26AF280E}" type="datetimeFigureOut">
              <a:rPr lang="en-US" smtClean="0"/>
              <a:pPr/>
              <a:t>2/9/2015</a:t>
            </a:fld>
            <a:endParaRPr lang="en-US"/>
          </a:p>
        </p:txBody>
      </p:sp>
      <p:sp>
        <p:nvSpPr>
          <p:cNvPr id="4" name="Slide Image Placeholder 3"/>
          <p:cNvSpPr>
            <a:spLocks noGrp="1" noRot="1" noChangeAspect="1"/>
          </p:cNvSpPr>
          <p:nvPr>
            <p:ph type="sldImg" idx="2"/>
          </p:nvPr>
        </p:nvSpPr>
        <p:spPr>
          <a:xfrm>
            <a:off x="2898775" y="527050"/>
            <a:ext cx="3511550" cy="263366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930910" y="3335973"/>
            <a:ext cx="7447280" cy="3160395"/>
          </a:xfrm>
          <a:prstGeom prst="rect">
            <a:avLst/>
          </a:prstGeom>
        </p:spPr>
        <p:txBody>
          <a:bodyPr vert="horz" lIns="93324" tIns="46662" rIns="93324" bIns="4666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670726"/>
            <a:ext cx="4033943" cy="3511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5273004" y="6670726"/>
            <a:ext cx="4033943" cy="351155"/>
          </a:xfrm>
          <a:prstGeom prst="rect">
            <a:avLst/>
          </a:prstGeom>
        </p:spPr>
        <p:txBody>
          <a:bodyPr vert="horz" lIns="93324" tIns="46662" rIns="93324" bIns="46662" rtlCol="0" anchor="b"/>
          <a:lstStyle>
            <a:lvl1pPr algn="r">
              <a:defRPr sz="1200"/>
            </a:lvl1pPr>
          </a:lstStyle>
          <a:p>
            <a:fld id="{BD13DA67-048F-4B1A-B900-FD60303D8A0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3DA67-048F-4B1A-B900-FD60303D8A0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3DA67-048F-4B1A-B900-FD60303D8A05}"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3DA67-048F-4B1A-B900-FD60303D8A05}"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3DA67-048F-4B1A-B900-FD60303D8A05}"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3DA67-048F-4B1A-B900-FD60303D8A05}"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3DA67-048F-4B1A-B900-FD60303D8A05}"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3DA67-048F-4B1A-B900-FD60303D8A05}"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3DA67-048F-4B1A-B900-FD60303D8A05}"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13DA67-048F-4B1A-B900-FD60303D8A05}"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3DA67-048F-4B1A-B900-FD60303D8A05}"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3DA67-048F-4B1A-B900-FD60303D8A05}"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3DA67-048F-4B1A-B900-FD60303D8A0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3DA67-048F-4B1A-B900-FD60303D8A0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3DA67-048F-4B1A-B900-FD60303D8A0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3DA67-048F-4B1A-B900-FD60303D8A0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3DA67-048F-4B1A-B900-FD60303D8A0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3DA67-048F-4B1A-B900-FD60303D8A05}"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3DA67-048F-4B1A-B900-FD60303D8A05}"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13DA67-048F-4B1A-B900-FD60303D8A0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EDC570-3D0E-406F-8D43-9099EF293C3C}" type="datetimeFigureOut">
              <a:rPr lang="en-US" smtClean="0"/>
              <a:pPr/>
              <a:t>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5D9A0-4FB9-46F1-B38F-2363FA63610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EDC570-3D0E-406F-8D43-9099EF293C3C}" type="datetimeFigureOut">
              <a:rPr lang="en-US" smtClean="0"/>
              <a:pPr/>
              <a:t>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5D9A0-4FB9-46F1-B38F-2363FA63610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EDC570-3D0E-406F-8D43-9099EF293C3C}" type="datetimeFigureOut">
              <a:rPr lang="en-US" smtClean="0"/>
              <a:pPr/>
              <a:t>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5D9A0-4FB9-46F1-B38F-2363FA63610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EDC570-3D0E-406F-8D43-9099EF293C3C}" type="datetimeFigureOut">
              <a:rPr lang="en-US" smtClean="0"/>
              <a:pPr/>
              <a:t>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5D9A0-4FB9-46F1-B38F-2363FA63610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EDC570-3D0E-406F-8D43-9099EF293C3C}" type="datetimeFigureOut">
              <a:rPr lang="en-US" smtClean="0"/>
              <a:pPr/>
              <a:t>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5D9A0-4FB9-46F1-B38F-2363FA63610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EDC570-3D0E-406F-8D43-9099EF293C3C}" type="datetimeFigureOut">
              <a:rPr lang="en-US" smtClean="0"/>
              <a:pPr/>
              <a:t>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95D9A0-4FB9-46F1-B38F-2363FA63610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EDC570-3D0E-406F-8D43-9099EF293C3C}" type="datetimeFigureOut">
              <a:rPr lang="en-US" smtClean="0"/>
              <a:pPr/>
              <a:t>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95D9A0-4FB9-46F1-B38F-2363FA63610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EDC570-3D0E-406F-8D43-9099EF293C3C}" type="datetimeFigureOut">
              <a:rPr lang="en-US" smtClean="0"/>
              <a:pPr/>
              <a:t>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95D9A0-4FB9-46F1-B38F-2363FA63610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EDC570-3D0E-406F-8D43-9099EF293C3C}" type="datetimeFigureOut">
              <a:rPr lang="en-US" smtClean="0"/>
              <a:pPr/>
              <a:t>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95D9A0-4FB9-46F1-B38F-2363FA63610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EDC570-3D0E-406F-8D43-9099EF293C3C}" type="datetimeFigureOut">
              <a:rPr lang="en-US" smtClean="0"/>
              <a:pPr/>
              <a:t>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95D9A0-4FB9-46F1-B38F-2363FA63610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EDC570-3D0E-406F-8D43-9099EF293C3C}" type="datetimeFigureOut">
              <a:rPr lang="en-US" smtClean="0"/>
              <a:pPr/>
              <a:t>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95D9A0-4FB9-46F1-B38F-2363FA63610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97BDF">
            <a:alpha val="98824"/>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EDC570-3D0E-406F-8D43-9099EF293C3C}" type="datetimeFigureOut">
              <a:rPr lang="en-US" smtClean="0"/>
              <a:pPr/>
              <a:t>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95D9A0-4FB9-46F1-B38F-2363FA63610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turning18.com.au/"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12779" y="4191000"/>
            <a:ext cx="9169559" cy="2667000"/>
          </a:xfrm>
          <a:prstGeom prst="rect">
            <a:avLst/>
          </a:prstGeom>
          <a:noFill/>
          <a:ln w="9525">
            <a:noFill/>
            <a:miter lim="800000"/>
            <a:headEnd/>
            <a:tailEnd/>
          </a:ln>
        </p:spPr>
      </p:pic>
      <p:sp>
        <p:nvSpPr>
          <p:cNvPr id="5" name="Rectangle 4"/>
          <p:cNvSpPr/>
          <p:nvPr/>
        </p:nvSpPr>
        <p:spPr>
          <a:xfrm>
            <a:off x="1981200" y="5657671"/>
            <a:ext cx="5562600" cy="923330"/>
          </a:xfrm>
          <a:prstGeom prst="rect">
            <a:avLst/>
          </a:prstGeom>
        </p:spPr>
        <p:txBody>
          <a:bodyPr wrap="square" anchor="ctr">
            <a:spAutoFit/>
          </a:bodyPr>
          <a:lstStyle/>
          <a:p>
            <a:endParaRPr lang="en-US" dirty="0"/>
          </a:p>
          <a:p>
            <a:endParaRPr lang="en-US" dirty="0"/>
          </a:p>
          <a:p>
            <a:pPr algn="ctr"/>
            <a:r>
              <a:rPr lang="en-US" dirty="0"/>
              <a:t> </a:t>
            </a:r>
          </a:p>
        </p:txBody>
      </p:sp>
      <p:sp>
        <p:nvSpPr>
          <p:cNvPr id="7" name="TextBox 6"/>
          <p:cNvSpPr txBox="1"/>
          <p:nvPr/>
        </p:nvSpPr>
        <p:spPr>
          <a:xfrm>
            <a:off x="0" y="304800"/>
            <a:ext cx="9144000" cy="3600986"/>
          </a:xfrm>
          <a:prstGeom prst="rect">
            <a:avLst/>
          </a:prstGeom>
          <a:noFill/>
        </p:spPr>
        <p:txBody>
          <a:bodyPr wrap="square" rtlCol="0" anchor="ctr">
            <a:spAutoFit/>
          </a:bodyPr>
          <a:lstStyle/>
          <a:p>
            <a:pPr algn="ctr"/>
            <a:r>
              <a:rPr lang="en-US" sz="4800" b="1" dirty="0" smtClean="0">
                <a:solidFill>
                  <a:schemeClr val="bg1"/>
                </a:solidFill>
                <a:effectLst>
                  <a:outerShdw blurRad="38100" dist="38100" dir="2700000" algn="tl">
                    <a:srgbClr val="000000">
                      <a:alpha val="43137"/>
                    </a:srgbClr>
                  </a:outerShdw>
                </a:effectLst>
                <a:latin typeface="Century Gothic" pitchFamily="34" charset="0"/>
              </a:rPr>
              <a:t>Foster Care Re-Entry: </a:t>
            </a:r>
          </a:p>
          <a:p>
            <a:pPr algn="ctr"/>
            <a:r>
              <a:rPr lang="en-US" sz="4000" b="1" dirty="0" smtClean="0">
                <a:solidFill>
                  <a:schemeClr val="bg1"/>
                </a:solidFill>
                <a:effectLst>
                  <a:outerShdw blurRad="38100" dist="38100" dir="2700000" algn="tl">
                    <a:srgbClr val="000000">
                      <a:alpha val="43137"/>
                    </a:srgbClr>
                  </a:outerShdw>
                </a:effectLst>
                <a:latin typeface="Century Gothic" pitchFamily="34" charset="0"/>
              </a:rPr>
              <a:t>Creating a Supportive &amp; Meaningful Transition to Adulthood </a:t>
            </a:r>
          </a:p>
          <a:p>
            <a:pPr algn="ctr"/>
            <a:endParaRPr lang="en-US" sz="2000" dirty="0" smtClean="0">
              <a:solidFill>
                <a:schemeClr val="bg1"/>
              </a:solidFill>
              <a:latin typeface="Century Gothic" pitchFamily="34" charset="0"/>
            </a:endParaRPr>
          </a:p>
          <a:p>
            <a:pPr algn="ctr"/>
            <a:endParaRPr lang="en-US" sz="2000" dirty="0">
              <a:solidFill>
                <a:schemeClr val="bg1"/>
              </a:solidFill>
              <a:latin typeface="Century Gothic" pitchFamily="34" charset="0"/>
            </a:endParaRPr>
          </a:p>
          <a:p>
            <a:pPr algn="ctr"/>
            <a:endParaRPr lang="en-US" sz="2000" dirty="0" smtClean="0">
              <a:solidFill>
                <a:schemeClr val="bg1"/>
              </a:solidFill>
              <a:latin typeface="Century Gothic" pitchFamily="34" charset="0"/>
            </a:endParaRPr>
          </a:p>
          <a:p>
            <a:pPr algn="ctr"/>
            <a:r>
              <a:rPr lang="en-US" sz="2000" dirty="0" smtClean="0">
                <a:solidFill>
                  <a:schemeClr val="bg1"/>
                </a:solidFill>
                <a:latin typeface="Century Gothic" pitchFamily="34" charset="0"/>
              </a:rPr>
              <a:t>Betsy Fordyce</a:t>
            </a:r>
          </a:p>
          <a:p>
            <a:pPr algn="ctr"/>
            <a:r>
              <a:rPr lang="en-US" sz="2000" dirty="0" smtClean="0">
                <a:solidFill>
                  <a:schemeClr val="bg1"/>
                </a:solidFill>
                <a:latin typeface="Century Gothic" pitchFamily="34" charset="0"/>
              </a:rPr>
              <a:t>Director of Advocacy Initiatives, Rocky Mountain Children’s Law Center</a:t>
            </a:r>
            <a:endParaRPr lang="en-US" sz="2000" dirty="0">
              <a:solidFill>
                <a:schemeClr val="bg1"/>
              </a:solidFill>
              <a:latin typeface="Century Gothic"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81200" y="5657671"/>
            <a:ext cx="5562600" cy="923330"/>
          </a:xfrm>
          <a:prstGeom prst="rect">
            <a:avLst/>
          </a:prstGeom>
        </p:spPr>
        <p:txBody>
          <a:bodyPr wrap="square" anchor="ctr">
            <a:spAutoFit/>
          </a:bodyPr>
          <a:lstStyle/>
          <a:p>
            <a:endParaRPr lang="en-US" dirty="0"/>
          </a:p>
          <a:p>
            <a:endParaRPr lang="en-US" dirty="0"/>
          </a:p>
          <a:p>
            <a:pPr algn="ctr"/>
            <a:r>
              <a:rPr lang="en-US" dirty="0"/>
              <a:t> </a:t>
            </a:r>
          </a:p>
        </p:txBody>
      </p:sp>
      <p:pic>
        <p:nvPicPr>
          <p:cNvPr id="5122" name="Picture 2" descr="Turning 18">
            <a:hlinkClick r:id="rId3"/>
          </p:cNvPr>
          <p:cNvPicPr>
            <a:picLocks noChangeAspect="1" noChangeArrowheads="1"/>
          </p:cNvPicPr>
          <p:nvPr/>
        </p:nvPicPr>
        <p:blipFill>
          <a:blip r:embed="rId4" cstate="print"/>
          <a:srcRect/>
          <a:stretch>
            <a:fillRect/>
          </a:stretch>
        </p:blipFill>
        <p:spPr bwMode="auto">
          <a:xfrm>
            <a:off x="6553200" y="228600"/>
            <a:ext cx="2286000" cy="2243667"/>
          </a:xfrm>
          <a:prstGeom prst="rect">
            <a:avLst/>
          </a:prstGeom>
          <a:noFill/>
        </p:spPr>
      </p:pic>
      <p:sp>
        <p:nvSpPr>
          <p:cNvPr id="4" name="TextBox 3"/>
          <p:cNvSpPr txBox="1"/>
          <p:nvPr/>
        </p:nvSpPr>
        <p:spPr>
          <a:xfrm>
            <a:off x="228600" y="273784"/>
            <a:ext cx="5791200" cy="1631216"/>
          </a:xfrm>
          <a:prstGeom prst="rect">
            <a:avLst/>
          </a:prstGeom>
          <a:noFill/>
        </p:spPr>
        <p:txBody>
          <a:bodyPr wrap="square" rtlCol="0">
            <a:spAutoFit/>
          </a:bodyPr>
          <a:lstStyle/>
          <a:p>
            <a:r>
              <a:rPr lang="en-US" sz="3600" dirty="0" smtClean="0">
                <a:solidFill>
                  <a:schemeClr val="bg1"/>
                </a:solidFill>
                <a:effectLst>
                  <a:outerShdw blurRad="38100" dist="38100" dir="2700000" algn="tl">
                    <a:srgbClr val="000000">
                      <a:alpha val="43137"/>
                    </a:srgbClr>
                  </a:outerShdw>
                </a:effectLst>
                <a:latin typeface="Century Gothic" pitchFamily="34" charset="0"/>
              </a:rPr>
              <a:t>Emerging Adulthood: </a:t>
            </a:r>
          </a:p>
          <a:p>
            <a:r>
              <a:rPr lang="en-US" sz="3200" dirty="0" smtClean="0">
                <a:solidFill>
                  <a:schemeClr val="bg1"/>
                </a:solidFill>
                <a:effectLst>
                  <a:outerShdw blurRad="38100" dist="38100" dir="2700000" algn="tl">
                    <a:srgbClr val="000000">
                      <a:alpha val="43137"/>
                    </a:srgbClr>
                  </a:outerShdw>
                </a:effectLst>
                <a:latin typeface="Century Gothic" pitchFamily="34" charset="0"/>
              </a:rPr>
              <a:t>What is a Developmentally</a:t>
            </a:r>
          </a:p>
          <a:p>
            <a:r>
              <a:rPr lang="en-US" sz="3200" dirty="0" smtClean="0">
                <a:solidFill>
                  <a:schemeClr val="bg1"/>
                </a:solidFill>
                <a:effectLst>
                  <a:outerShdw blurRad="38100" dist="38100" dir="2700000" algn="tl">
                    <a:srgbClr val="000000">
                      <a:alpha val="43137"/>
                    </a:srgbClr>
                  </a:outerShdw>
                </a:effectLst>
                <a:latin typeface="Century Gothic" pitchFamily="34" charset="0"/>
              </a:rPr>
              <a:t>Appropriate System?</a:t>
            </a:r>
            <a:endParaRPr lang="en-US" sz="3200" dirty="0">
              <a:solidFill>
                <a:schemeClr val="bg1"/>
              </a:solidFill>
              <a:effectLst>
                <a:outerShdw blurRad="38100" dist="38100" dir="2700000" algn="tl">
                  <a:srgbClr val="000000">
                    <a:alpha val="43137"/>
                  </a:srgbClr>
                </a:outerShdw>
              </a:effectLst>
              <a:latin typeface="Century Gothic" pitchFamily="34" charset="0"/>
            </a:endParaRPr>
          </a:p>
        </p:txBody>
      </p:sp>
      <p:sp>
        <p:nvSpPr>
          <p:cNvPr id="6" name="TextBox 5"/>
          <p:cNvSpPr txBox="1"/>
          <p:nvPr/>
        </p:nvSpPr>
        <p:spPr>
          <a:xfrm>
            <a:off x="266700" y="2667000"/>
            <a:ext cx="8610600" cy="3477875"/>
          </a:xfrm>
          <a:prstGeom prst="rect">
            <a:avLst/>
          </a:prstGeom>
          <a:noFill/>
        </p:spPr>
        <p:txBody>
          <a:bodyPr wrap="square" rtlCol="0" anchor="ctr">
            <a:spAutoFit/>
          </a:bodyPr>
          <a:lstStyle/>
          <a:p>
            <a:r>
              <a:rPr lang="en-US" sz="2000" dirty="0" smtClean="0">
                <a:solidFill>
                  <a:schemeClr val="bg1"/>
                </a:solidFill>
                <a:latin typeface="Century Gothic" pitchFamily="34" charset="0"/>
              </a:rPr>
              <a:t>Young people in child welfare are often uniquely caught between being a “child” and being an “adult.”</a:t>
            </a:r>
          </a:p>
          <a:p>
            <a:endParaRPr lang="en-US" sz="2000" dirty="0">
              <a:solidFill>
                <a:schemeClr val="bg1"/>
              </a:solidFill>
              <a:latin typeface="Century Gothic" pitchFamily="34" charset="0"/>
            </a:endParaRPr>
          </a:p>
          <a:p>
            <a:r>
              <a:rPr lang="en-US" sz="2000" dirty="0" smtClean="0">
                <a:solidFill>
                  <a:schemeClr val="bg1"/>
                </a:solidFill>
                <a:latin typeface="Century Gothic" pitchFamily="34" charset="0"/>
              </a:rPr>
              <a:t>“18” is not a magical number, but it does confer the legal status of adulthood.  </a:t>
            </a:r>
          </a:p>
          <a:p>
            <a:endParaRPr lang="en-US" sz="2000" dirty="0">
              <a:solidFill>
                <a:schemeClr val="bg1"/>
              </a:solidFill>
              <a:latin typeface="Century Gothic" pitchFamily="34" charset="0"/>
            </a:endParaRPr>
          </a:p>
          <a:p>
            <a:r>
              <a:rPr lang="en-US" sz="2000" dirty="0" smtClean="0">
                <a:solidFill>
                  <a:schemeClr val="bg1"/>
                </a:solidFill>
                <a:latin typeface="Century Gothic" pitchFamily="34" charset="0"/>
              </a:rPr>
              <a:t>Research now shows that brain development actually continues through a young person’s mid-20’s.  This is a critical period for development of the pre-frontal cortex (executive functions such as decision-making &amp; impulse control).  “Adult status” in terms of brain functioning happens closer to age 30.</a:t>
            </a:r>
            <a:endParaRPr lang="en-US" sz="2000" dirty="0">
              <a:solidFill>
                <a:schemeClr val="bg1"/>
              </a:solidFill>
              <a:latin typeface="Century Gothic"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81200" y="5657671"/>
            <a:ext cx="5562600" cy="923330"/>
          </a:xfrm>
          <a:prstGeom prst="rect">
            <a:avLst/>
          </a:prstGeom>
        </p:spPr>
        <p:txBody>
          <a:bodyPr wrap="square" anchor="ctr">
            <a:spAutoFit/>
          </a:bodyPr>
          <a:lstStyle/>
          <a:p>
            <a:endParaRPr lang="en-US" dirty="0"/>
          </a:p>
          <a:p>
            <a:endParaRPr lang="en-US" dirty="0"/>
          </a:p>
          <a:p>
            <a:pPr algn="ctr"/>
            <a:r>
              <a:rPr lang="en-US" dirty="0"/>
              <a:t> </a:t>
            </a:r>
          </a:p>
        </p:txBody>
      </p:sp>
      <p:sp>
        <p:nvSpPr>
          <p:cNvPr id="3" name="Title 1"/>
          <p:cNvSpPr txBox="1">
            <a:spLocks/>
          </p:cNvSpPr>
          <p:nvPr/>
        </p:nvSpPr>
        <p:spPr>
          <a:xfrm>
            <a:off x="76200" y="76200"/>
            <a:ext cx="8229600" cy="11430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w="18415" cmpd="sng">
                  <a:solidFill>
                    <a:srgbClr val="FFFFFF"/>
                  </a:solidFill>
                  <a:prstDash val="solid"/>
                </a:ln>
                <a:solidFill>
                  <a:srgbClr val="FFFFFF"/>
                </a:solidFill>
                <a:effectLst>
                  <a:outerShdw blurRad="38100" dist="38100" dir="2700000" algn="tl">
                    <a:srgbClr val="000000">
                      <a:alpha val="43137"/>
                    </a:srgbClr>
                  </a:outerShdw>
                </a:effectLst>
                <a:uLnTx/>
                <a:uFillTx/>
                <a:latin typeface="Century Gothic"/>
                <a:ea typeface="+mj-ea"/>
                <a:cs typeface="Century Gothic"/>
              </a:rPr>
              <a:t>Current Dependency &amp; Neglect Jurisdiction (§ 19-3-205)</a:t>
            </a:r>
            <a:endParaRPr kumimoji="0" lang="en-US" sz="3200" b="0" i="0" u="none" strike="noStrike" kern="1200" cap="none" spc="0" normalizeH="0" baseline="0" noProof="0" dirty="0">
              <a:ln w="18415" cmpd="sng">
                <a:solidFill>
                  <a:srgbClr val="FFFFFF"/>
                </a:solidFill>
                <a:prstDash val="solid"/>
              </a:ln>
              <a:solidFill>
                <a:srgbClr val="FFFFFF"/>
              </a:solidFill>
              <a:effectLst>
                <a:outerShdw blurRad="38100" dist="38100" dir="2700000" algn="tl">
                  <a:srgbClr val="000000">
                    <a:alpha val="43137"/>
                  </a:srgbClr>
                </a:outerShdw>
              </a:effectLst>
              <a:uLnTx/>
              <a:uFillTx/>
              <a:latin typeface="Century Gothic"/>
              <a:ea typeface="+mj-ea"/>
              <a:cs typeface="Century Gothic"/>
            </a:endParaRPr>
          </a:p>
        </p:txBody>
      </p:sp>
      <p:sp>
        <p:nvSpPr>
          <p:cNvPr id="4" name="Content Placeholder 2"/>
          <p:cNvSpPr txBox="1">
            <a:spLocks/>
          </p:cNvSpPr>
          <p:nvPr/>
        </p:nvSpPr>
        <p:spPr>
          <a:xfrm>
            <a:off x="457200" y="1315880"/>
            <a:ext cx="8229600" cy="4399120"/>
          </a:xfrm>
          <a:prstGeom prst="rect">
            <a:avLst/>
          </a:prstGeom>
        </p:spPr>
        <p:txBody>
          <a:bodyPr vert="horz" lIns="91440" tIns="45720" rIns="91440" bIns="45720" rtlCol="0">
            <a:noAutofit/>
          </a:bodyPr>
          <a:lstStyle/>
          <a:p>
            <a:pPr marL="457200" marR="0" lvl="0" indent="-457200" defTabSz="914400" rtl="0" eaLnBrk="1" fontAlgn="auto" latinLnBrk="0" hangingPunct="1">
              <a:lnSpc>
                <a:spcPct val="100000"/>
              </a:lnSpc>
              <a:spcBef>
                <a:spcPts val="1872"/>
              </a:spcBef>
              <a:spcAft>
                <a:spcPts val="0"/>
              </a:spcAft>
              <a:buClrTx/>
              <a:buSzTx/>
              <a:buFont typeface="Arial" pitchFamily="34" charset="0"/>
              <a:buChar char="•"/>
              <a:tabLst/>
              <a:defRPr/>
            </a:pPr>
            <a:r>
              <a:rPr kumimoji="0" lang="en-US" sz="1700" b="0" i="0" u="none" strike="noStrike" kern="1200" cap="none" spc="0" normalizeH="0" baseline="0" noProof="0" dirty="0" smtClean="0">
                <a:ln>
                  <a:noFill/>
                </a:ln>
                <a:solidFill>
                  <a:schemeClr val="bg1"/>
                </a:solidFill>
                <a:effectLst/>
                <a:uLnTx/>
                <a:uFillTx/>
                <a:latin typeface="Century Gothic"/>
                <a:ea typeface="+mn-ea"/>
                <a:cs typeface="Century Gothic"/>
              </a:rPr>
              <a:t>Jurisdiction SHALL continue until a youth turns 21, unless earlier terminated by the court.  </a:t>
            </a:r>
          </a:p>
          <a:p>
            <a:pPr marL="457200" marR="0" lvl="0" indent="-457200" defTabSz="914400" rtl="0" eaLnBrk="1" fontAlgn="auto" latinLnBrk="0" hangingPunct="1">
              <a:lnSpc>
                <a:spcPct val="100000"/>
              </a:lnSpc>
              <a:spcBef>
                <a:spcPts val="1872"/>
              </a:spcBef>
              <a:spcAft>
                <a:spcPts val="0"/>
              </a:spcAft>
              <a:buClrTx/>
              <a:buSzTx/>
              <a:buFont typeface="Arial" pitchFamily="34" charset="0"/>
              <a:buChar char="•"/>
              <a:tabLst/>
              <a:defRPr/>
            </a:pPr>
            <a:r>
              <a:rPr kumimoji="0" lang="en-US" sz="1700" b="0" i="0" u="none" strike="noStrike" kern="1200" cap="none" spc="0" normalizeH="0" baseline="0" noProof="0" dirty="0" smtClean="0">
                <a:ln>
                  <a:noFill/>
                </a:ln>
                <a:solidFill>
                  <a:schemeClr val="bg1"/>
                </a:solidFill>
                <a:effectLst/>
                <a:uLnTx/>
                <a:uFillTx/>
                <a:latin typeface="Century Gothic"/>
                <a:ea typeface="+mn-ea"/>
                <a:cs typeface="Century Gothic"/>
              </a:rPr>
              <a:t>When a youth in out-of-home placement reaches age 17, the court MUST consider the youth’s individual circumstances and assess whether the youth will be ready to become independent at age 18 or will need additional supports until age 21.  In making this determination, the court should look to whether the youth is engaged in one of the following activities:</a:t>
            </a:r>
          </a:p>
          <a:p>
            <a:pPr marL="1371600" marR="0" lvl="3"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700" b="0" i="0" u="none" strike="noStrike" kern="1200" cap="none" spc="0" normalizeH="0" baseline="0" noProof="0" dirty="0" smtClean="0">
                <a:ln>
                  <a:noFill/>
                </a:ln>
                <a:solidFill>
                  <a:schemeClr val="bg1"/>
                </a:solidFill>
                <a:effectLst/>
                <a:uLnTx/>
                <a:uFillTx/>
                <a:latin typeface="Century Gothic"/>
                <a:ea typeface="+mn-ea"/>
                <a:cs typeface="Century Gothic"/>
              </a:rPr>
              <a:t>-	Completing a high school diploma or GED program,</a:t>
            </a:r>
          </a:p>
          <a:p>
            <a:pPr marL="1371600" marR="0" lvl="3"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700" b="0" i="0" u="none" strike="noStrike" kern="1200" cap="none" spc="0" normalizeH="0" baseline="0" noProof="0" dirty="0" smtClean="0">
                <a:ln>
                  <a:noFill/>
                </a:ln>
                <a:solidFill>
                  <a:schemeClr val="bg1"/>
                </a:solidFill>
                <a:effectLst/>
                <a:uLnTx/>
                <a:uFillTx/>
                <a:latin typeface="Century Gothic"/>
                <a:ea typeface="+mn-ea"/>
                <a:cs typeface="Century Gothic"/>
              </a:rPr>
              <a:t>-	Enrolled in college or vocational school,</a:t>
            </a:r>
          </a:p>
          <a:p>
            <a:pPr marL="1371600" marR="0" lvl="3"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700" b="0" i="0" u="none" strike="noStrike" kern="1200" cap="none" spc="0" normalizeH="0" baseline="0" noProof="0" dirty="0" smtClean="0">
                <a:ln>
                  <a:noFill/>
                </a:ln>
                <a:solidFill>
                  <a:schemeClr val="bg1"/>
                </a:solidFill>
                <a:effectLst/>
                <a:uLnTx/>
                <a:uFillTx/>
                <a:latin typeface="Century Gothic"/>
                <a:ea typeface="+mn-ea"/>
                <a:cs typeface="Century Gothic"/>
              </a:rPr>
              <a:t>-	Participating in an employment training program, or</a:t>
            </a:r>
          </a:p>
          <a:p>
            <a:pPr marL="1371600" marR="0" lvl="3"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700" b="0" i="0" u="none" strike="noStrike" kern="1200" cap="none" spc="0" normalizeH="0" baseline="0" noProof="0" dirty="0" smtClean="0">
                <a:ln>
                  <a:noFill/>
                </a:ln>
                <a:solidFill>
                  <a:schemeClr val="bg1"/>
                </a:solidFill>
                <a:effectLst/>
                <a:uLnTx/>
                <a:uFillTx/>
                <a:latin typeface="Century Gothic"/>
                <a:ea typeface="+mn-ea"/>
                <a:cs typeface="Century Gothic"/>
              </a:rPr>
              <a:t>-	Employed at least 80 hours per month.</a:t>
            </a:r>
          </a:p>
          <a:p>
            <a:pPr marL="1371600" marR="0" lvl="3" indent="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050" b="0" i="0" u="none" strike="noStrike" kern="1200" cap="none" spc="0" normalizeH="0" baseline="0" noProof="0" dirty="0" smtClean="0">
              <a:ln>
                <a:noFill/>
              </a:ln>
              <a:solidFill>
                <a:schemeClr val="bg1"/>
              </a:solidFill>
              <a:effectLst/>
              <a:uLnTx/>
              <a:uFillTx/>
              <a:latin typeface="Century Gothic"/>
              <a:ea typeface="+mn-ea"/>
              <a:cs typeface="Century Gothic"/>
            </a:endParaRPr>
          </a:p>
          <a:p>
            <a:pPr marL="457200" marR="0" lvl="0" indent="-45720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700" b="0" i="0" u="none" strike="noStrike" kern="1200" cap="none" spc="0" normalizeH="0" baseline="0" noProof="0" dirty="0" smtClean="0">
                <a:ln>
                  <a:noFill/>
                </a:ln>
                <a:solidFill>
                  <a:schemeClr val="bg1"/>
                </a:solidFill>
                <a:effectLst/>
                <a:uLnTx/>
                <a:uFillTx/>
                <a:latin typeface="Century Gothic"/>
                <a:ea typeface="+mn-ea"/>
                <a:cs typeface="Century Gothic"/>
              </a:rPr>
              <a:t>If the youth is participating in one of these activities, he or she may need additional time and services to meet his or her goals.  The court may also decide to maintain jurisdiction after the youth’s 18</a:t>
            </a:r>
            <a:r>
              <a:rPr kumimoji="0" lang="en-US" sz="1700" b="0" i="0" u="none" strike="noStrike" kern="1200" cap="none" spc="0" normalizeH="0" baseline="30000" noProof="0" dirty="0" smtClean="0">
                <a:ln>
                  <a:noFill/>
                </a:ln>
                <a:solidFill>
                  <a:schemeClr val="bg1"/>
                </a:solidFill>
                <a:effectLst/>
                <a:uLnTx/>
                <a:uFillTx/>
                <a:latin typeface="Century Gothic"/>
                <a:ea typeface="+mn-ea"/>
                <a:cs typeface="Century Gothic"/>
              </a:rPr>
              <a:t>th</a:t>
            </a:r>
            <a:r>
              <a:rPr kumimoji="0" lang="en-US" sz="1700" b="0" i="0" u="none" strike="noStrike" kern="1200" cap="none" spc="0" normalizeH="0" baseline="0" noProof="0" dirty="0" smtClean="0">
                <a:ln>
                  <a:noFill/>
                </a:ln>
                <a:solidFill>
                  <a:schemeClr val="bg1"/>
                </a:solidFill>
                <a:effectLst/>
                <a:uLnTx/>
                <a:uFillTx/>
                <a:latin typeface="Century Gothic"/>
                <a:ea typeface="+mn-ea"/>
                <a:cs typeface="Century Gothic"/>
              </a:rPr>
              <a:t> birthday if the youth has a documented medical condition that prevents he or she from participating in one of the activities highlighted above.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81200" y="5657671"/>
            <a:ext cx="5562600" cy="923330"/>
          </a:xfrm>
          <a:prstGeom prst="rect">
            <a:avLst/>
          </a:prstGeom>
        </p:spPr>
        <p:txBody>
          <a:bodyPr wrap="square" anchor="ctr">
            <a:spAutoFit/>
          </a:bodyPr>
          <a:lstStyle/>
          <a:p>
            <a:endParaRPr lang="en-US" dirty="0"/>
          </a:p>
          <a:p>
            <a:endParaRPr lang="en-US" dirty="0"/>
          </a:p>
          <a:p>
            <a:pPr algn="ctr"/>
            <a:r>
              <a:rPr lang="en-US" dirty="0"/>
              <a:t> </a:t>
            </a:r>
          </a:p>
        </p:txBody>
      </p:sp>
      <p:sp>
        <p:nvSpPr>
          <p:cNvPr id="3" name="Title 1"/>
          <p:cNvSpPr txBox="1">
            <a:spLocks/>
          </p:cNvSpPr>
          <p:nvPr/>
        </p:nvSpPr>
        <p:spPr>
          <a:xfrm>
            <a:off x="196476" y="381000"/>
            <a:ext cx="8751049" cy="11430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Century Gothic"/>
                <a:ea typeface="+mj-ea"/>
                <a:cs typeface="Century Gothic"/>
              </a:rPr>
              <a:t>So where do we go from here?</a:t>
            </a:r>
            <a:endParaRPr kumimoji="0" lang="en-US" sz="44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Century Gothic"/>
              <a:ea typeface="+mj-ea"/>
              <a:cs typeface="Century Gothic"/>
            </a:endParaRPr>
          </a:p>
        </p:txBody>
      </p:sp>
      <p:sp>
        <p:nvSpPr>
          <p:cNvPr id="4" name="Content Placeholder 2"/>
          <p:cNvSpPr txBox="1">
            <a:spLocks/>
          </p:cNvSpPr>
          <p:nvPr/>
        </p:nvSpPr>
        <p:spPr>
          <a:xfrm>
            <a:off x="457201" y="762000"/>
            <a:ext cx="8229599" cy="485168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1224"/>
              </a:spcBef>
              <a:spcAft>
                <a:spcPts val="1800"/>
              </a:spcAft>
              <a:buClrTx/>
              <a:buSzTx/>
              <a:buFont typeface="Arial" pitchFamily="34" charset="0"/>
              <a:buNone/>
              <a:tabLst/>
              <a:defRPr/>
            </a:pPr>
            <a:r>
              <a:rPr kumimoji="0" lang="en-US" sz="3600" i="0" u="none" strike="noStrike" kern="1200" cap="none" spc="0" normalizeH="0" baseline="0" noProof="0" dirty="0" smtClean="0">
                <a:ln>
                  <a:noFill/>
                </a:ln>
                <a:solidFill>
                  <a:schemeClr val="bg1"/>
                </a:solidFill>
                <a:effectLst/>
                <a:uLnTx/>
                <a:uFillTx/>
                <a:latin typeface="Century Gothic"/>
                <a:ea typeface="+mn-ea"/>
                <a:cs typeface="Century Gothic"/>
              </a:rPr>
              <a:t>Need to create a </a:t>
            </a:r>
            <a:r>
              <a:rPr kumimoji="0" lang="en-US" sz="360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Century Gothic"/>
                <a:ea typeface="+mn-ea"/>
                <a:cs typeface="Century Gothic"/>
              </a:rPr>
              <a:t>TRANSITION</a:t>
            </a:r>
            <a:r>
              <a:rPr kumimoji="0" lang="en-US" sz="3600" i="0" u="none" strike="noStrike" kern="1200" cap="none" spc="0" normalizeH="0" baseline="0" noProof="0" dirty="0" smtClean="0">
                <a:ln>
                  <a:noFill/>
                </a:ln>
                <a:solidFill>
                  <a:schemeClr val="bg1"/>
                </a:solidFill>
                <a:effectLst/>
                <a:uLnTx/>
                <a:uFillTx/>
                <a:latin typeface="Century Gothic"/>
                <a:ea typeface="+mn-ea"/>
                <a:cs typeface="Century Gothic"/>
              </a:rPr>
              <a:t> jurisdiction system that </a:t>
            </a:r>
            <a:r>
              <a:rPr kumimoji="0" lang="en-US" sz="3600" b="1" i="1"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Century Gothic"/>
                <a:ea typeface="+mn-ea"/>
                <a:cs typeface="Century Gothic"/>
              </a:rPr>
              <a:t>LOOKS</a:t>
            </a:r>
            <a:r>
              <a:rPr kumimoji="0" lang="en-US" sz="3600" i="0" u="none" strike="noStrike" kern="1200" cap="none" spc="0" normalizeH="0" baseline="0" noProof="0" dirty="0" smtClean="0">
                <a:ln>
                  <a:noFill/>
                </a:ln>
                <a:solidFill>
                  <a:schemeClr val="bg1"/>
                </a:solidFill>
                <a:effectLst/>
                <a:uLnTx/>
                <a:uFillTx/>
                <a:latin typeface="Century Gothic"/>
                <a:ea typeface="+mn-ea"/>
                <a:cs typeface="Century Gothic"/>
              </a:rPr>
              <a:t> and </a:t>
            </a:r>
            <a:r>
              <a:rPr kumimoji="0" lang="en-US" sz="3600" b="1" i="1"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Century Gothic"/>
                <a:ea typeface="+mn-ea"/>
                <a:cs typeface="Century Gothic"/>
              </a:rPr>
              <a:t>FEELS</a:t>
            </a:r>
            <a:r>
              <a:rPr kumimoji="0" lang="en-US" sz="3600" i="0" u="none" strike="noStrike" kern="1200" cap="none" spc="0" normalizeH="0" baseline="0" noProof="0" dirty="0" smtClean="0">
                <a:ln>
                  <a:noFill/>
                </a:ln>
                <a:solidFill>
                  <a:schemeClr val="bg1"/>
                </a:solidFill>
                <a:effectLst/>
                <a:uLnTx/>
                <a:uFillTx/>
                <a:latin typeface="Century Gothic"/>
                <a:ea typeface="+mn-ea"/>
                <a:cs typeface="Century Gothic"/>
              </a:rPr>
              <a:t> different than traditional foster care.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81200" y="5657671"/>
            <a:ext cx="5562600" cy="923330"/>
          </a:xfrm>
          <a:prstGeom prst="rect">
            <a:avLst/>
          </a:prstGeom>
        </p:spPr>
        <p:txBody>
          <a:bodyPr wrap="square" anchor="ctr">
            <a:spAutoFit/>
          </a:bodyPr>
          <a:lstStyle/>
          <a:p>
            <a:endParaRPr lang="en-US" dirty="0"/>
          </a:p>
          <a:p>
            <a:endParaRPr lang="en-US" dirty="0"/>
          </a:p>
          <a:p>
            <a:pPr algn="ctr"/>
            <a:r>
              <a:rPr lang="en-US" dirty="0"/>
              <a:t> </a:t>
            </a:r>
          </a:p>
        </p:txBody>
      </p:sp>
      <p:sp>
        <p:nvSpPr>
          <p:cNvPr id="3" name="TextBox 2"/>
          <p:cNvSpPr txBox="1"/>
          <p:nvPr/>
        </p:nvSpPr>
        <p:spPr>
          <a:xfrm>
            <a:off x="0" y="304800"/>
            <a:ext cx="9144000" cy="646331"/>
          </a:xfrm>
          <a:prstGeom prst="rect">
            <a:avLst/>
          </a:prstGeom>
          <a:noFill/>
        </p:spPr>
        <p:txBody>
          <a:bodyPr wrap="square" rtlCol="0">
            <a:spAutoFit/>
          </a:bodyPr>
          <a:lstStyle/>
          <a:p>
            <a:pPr algn="ctr"/>
            <a:r>
              <a:rPr lang="en-US" sz="3600" b="1" dirty="0" smtClean="0">
                <a:solidFill>
                  <a:schemeClr val="bg1"/>
                </a:solidFill>
                <a:effectLst>
                  <a:outerShdw blurRad="38100" dist="38100" dir="2700000" algn="tl">
                    <a:srgbClr val="000000">
                      <a:alpha val="43137"/>
                    </a:srgbClr>
                  </a:outerShdw>
                </a:effectLst>
                <a:latin typeface="Century Gothic" pitchFamily="34" charset="0"/>
              </a:rPr>
              <a:t>Potential Areas for Legislative Change:</a:t>
            </a:r>
            <a:endParaRPr lang="en-US" sz="3600" b="1" dirty="0">
              <a:solidFill>
                <a:schemeClr val="bg1"/>
              </a:solidFill>
              <a:effectLst>
                <a:outerShdw blurRad="38100" dist="38100" dir="2700000" algn="tl">
                  <a:srgbClr val="000000">
                    <a:alpha val="43137"/>
                  </a:srgbClr>
                </a:outerShdw>
              </a:effectLst>
              <a:latin typeface="Century Gothic" pitchFamily="34" charset="0"/>
            </a:endParaRPr>
          </a:p>
        </p:txBody>
      </p:sp>
      <p:sp>
        <p:nvSpPr>
          <p:cNvPr id="4" name="TextBox 3"/>
          <p:cNvSpPr txBox="1"/>
          <p:nvPr/>
        </p:nvSpPr>
        <p:spPr>
          <a:xfrm>
            <a:off x="304800" y="995601"/>
            <a:ext cx="8534400" cy="5786199"/>
          </a:xfrm>
          <a:prstGeom prst="rect">
            <a:avLst/>
          </a:prstGeom>
          <a:noFill/>
        </p:spPr>
        <p:txBody>
          <a:bodyPr wrap="square" rtlCol="0">
            <a:spAutoFit/>
          </a:bodyPr>
          <a:lstStyle/>
          <a:p>
            <a:pPr marL="342900" indent="-342900">
              <a:buAutoNum type="arabicPeriod"/>
            </a:pPr>
            <a:r>
              <a:rPr lang="en-US" sz="2200" u="sng" dirty="0" smtClean="0">
                <a:solidFill>
                  <a:schemeClr val="bg1"/>
                </a:solidFill>
                <a:latin typeface="Century Gothic" pitchFamily="34" charset="0"/>
              </a:rPr>
              <a:t>Consent Provision </a:t>
            </a:r>
            <a:r>
              <a:rPr lang="en-US" sz="2200" dirty="0" smtClean="0">
                <a:solidFill>
                  <a:schemeClr val="bg1"/>
                </a:solidFill>
                <a:latin typeface="Century Gothic" pitchFamily="34" charset="0"/>
              </a:rPr>
              <a:t>–</a:t>
            </a:r>
          </a:p>
          <a:p>
            <a:pPr marL="1371600" indent="-457200">
              <a:buFont typeface="Arial" pitchFamily="34" charset="0"/>
              <a:buChar char="•"/>
            </a:pPr>
            <a:r>
              <a:rPr lang="en-US" sz="2200" dirty="0" smtClean="0">
                <a:solidFill>
                  <a:schemeClr val="bg1"/>
                </a:solidFill>
                <a:latin typeface="Century Gothic" pitchFamily="34" charset="0"/>
              </a:rPr>
              <a:t>Voluntary nature of continued support</a:t>
            </a:r>
          </a:p>
          <a:p>
            <a:pPr marL="1371600" indent="-457200">
              <a:buFont typeface="Arial" pitchFamily="34" charset="0"/>
              <a:buChar char="•"/>
            </a:pPr>
            <a:r>
              <a:rPr lang="en-US" sz="2200" dirty="0" smtClean="0">
                <a:solidFill>
                  <a:schemeClr val="bg1"/>
                </a:solidFill>
                <a:latin typeface="Century Gothic" pitchFamily="34" charset="0"/>
              </a:rPr>
              <a:t>Particularly important in a system that focuses on the youth’s “best interests.”</a:t>
            </a:r>
          </a:p>
          <a:p>
            <a:pPr marL="1371600" indent="-457200">
              <a:buFont typeface="Arial" pitchFamily="34" charset="0"/>
              <a:buChar char="•"/>
            </a:pPr>
            <a:r>
              <a:rPr lang="en-US" sz="2200" dirty="0" smtClean="0">
                <a:solidFill>
                  <a:schemeClr val="bg1"/>
                </a:solidFill>
                <a:latin typeface="Century Gothic" pitchFamily="34" charset="0"/>
              </a:rPr>
              <a:t>Encourages youth to identify goals and work to achieve them.</a:t>
            </a:r>
            <a:endParaRPr lang="en-US" sz="2200" dirty="0">
              <a:solidFill>
                <a:schemeClr val="bg1"/>
              </a:solidFill>
              <a:latin typeface="Century Gothic" pitchFamily="34" charset="0"/>
            </a:endParaRPr>
          </a:p>
          <a:p>
            <a:pPr marL="1371600" indent="-457200"/>
            <a:endParaRPr lang="en-US" sz="2200" dirty="0">
              <a:solidFill>
                <a:schemeClr val="bg1"/>
              </a:solidFill>
              <a:latin typeface="Century Gothic" pitchFamily="34" charset="0"/>
            </a:endParaRPr>
          </a:p>
          <a:p>
            <a:pPr marL="342900" indent="-342900">
              <a:buAutoNum type="arabicPeriod" startAt="2"/>
            </a:pPr>
            <a:r>
              <a:rPr lang="en-US" sz="2200" u="sng" dirty="0" smtClean="0">
                <a:solidFill>
                  <a:schemeClr val="bg1"/>
                </a:solidFill>
                <a:latin typeface="Century Gothic" pitchFamily="34" charset="0"/>
              </a:rPr>
              <a:t>Re-Entry Provision </a:t>
            </a:r>
            <a:r>
              <a:rPr lang="en-US" sz="2200" dirty="0" smtClean="0">
                <a:solidFill>
                  <a:schemeClr val="bg1"/>
                </a:solidFill>
                <a:latin typeface="Century Gothic" pitchFamily="34" charset="0"/>
              </a:rPr>
              <a:t>– </a:t>
            </a:r>
          </a:p>
          <a:p>
            <a:pPr marL="1371600" indent="-457200">
              <a:buFont typeface="Arial" pitchFamily="34" charset="0"/>
              <a:buChar char="•"/>
            </a:pPr>
            <a:r>
              <a:rPr lang="en-US" sz="2200" dirty="0" smtClean="0">
                <a:solidFill>
                  <a:schemeClr val="bg1"/>
                </a:solidFill>
                <a:latin typeface="Century Gothic" pitchFamily="34" charset="0"/>
              </a:rPr>
              <a:t>Allows opportunity for continued support until age 21.</a:t>
            </a:r>
          </a:p>
          <a:p>
            <a:pPr marL="1371600" indent="-457200">
              <a:buFont typeface="Arial" pitchFamily="34" charset="0"/>
              <a:buChar char="•"/>
            </a:pPr>
            <a:r>
              <a:rPr lang="en-US" sz="2200" dirty="0" smtClean="0">
                <a:solidFill>
                  <a:schemeClr val="bg1"/>
                </a:solidFill>
                <a:latin typeface="Century Gothic" pitchFamily="34" charset="0"/>
              </a:rPr>
              <a:t>Recognizes that young people may not be developmentally ready to be fully on their own as adults.</a:t>
            </a:r>
          </a:p>
          <a:p>
            <a:pPr marL="1371600" indent="-457200">
              <a:buFont typeface="Arial" pitchFamily="34" charset="0"/>
              <a:buChar char="•"/>
            </a:pPr>
            <a:r>
              <a:rPr lang="en-US" sz="2200" dirty="0" smtClean="0">
                <a:solidFill>
                  <a:schemeClr val="bg1"/>
                </a:solidFill>
                <a:latin typeface="Century Gothic" pitchFamily="34" charset="0"/>
              </a:rPr>
              <a:t>Areas of consideration: legal representation post-age 18, goals for eligibility, preparation and advisement prior to age 18.</a:t>
            </a:r>
          </a:p>
          <a:p>
            <a:pPr marL="342900" indent="-342900"/>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81200" y="5657671"/>
            <a:ext cx="5562600" cy="923330"/>
          </a:xfrm>
          <a:prstGeom prst="rect">
            <a:avLst/>
          </a:prstGeom>
        </p:spPr>
        <p:txBody>
          <a:bodyPr wrap="square" anchor="ctr">
            <a:spAutoFit/>
          </a:bodyPr>
          <a:lstStyle/>
          <a:p>
            <a:endParaRPr lang="en-US" dirty="0"/>
          </a:p>
          <a:p>
            <a:endParaRPr lang="en-US" dirty="0"/>
          </a:p>
          <a:p>
            <a:pPr algn="ctr"/>
            <a:r>
              <a:rPr lang="en-US" dirty="0"/>
              <a:t> </a:t>
            </a:r>
          </a:p>
        </p:txBody>
      </p:sp>
      <p:sp>
        <p:nvSpPr>
          <p:cNvPr id="3" name="TextBox 2"/>
          <p:cNvSpPr txBox="1"/>
          <p:nvPr/>
        </p:nvSpPr>
        <p:spPr>
          <a:xfrm>
            <a:off x="0" y="304800"/>
            <a:ext cx="9144000" cy="646331"/>
          </a:xfrm>
          <a:prstGeom prst="rect">
            <a:avLst/>
          </a:prstGeom>
          <a:noFill/>
        </p:spPr>
        <p:txBody>
          <a:bodyPr wrap="square" rtlCol="0">
            <a:spAutoFit/>
          </a:bodyPr>
          <a:lstStyle/>
          <a:p>
            <a:pPr algn="ctr"/>
            <a:r>
              <a:rPr lang="en-US" sz="3600" b="1" dirty="0" smtClean="0">
                <a:solidFill>
                  <a:schemeClr val="bg1"/>
                </a:solidFill>
                <a:effectLst>
                  <a:outerShdw blurRad="38100" dist="38100" dir="2700000" algn="tl">
                    <a:srgbClr val="000000">
                      <a:alpha val="43137"/>
                    </a:srgbClr>
                  </a:outerShdw>
                </a:effectLst>
                <a:latin typeface="Century Gothic" pitchFamily="34" charset="0"/>
              </a:rPr>
              <a:t>System Change in Practice</a:t>
            </a:r>
            <a:endParaRPr lang="en-US" sz="3600" b="1" dirty="0">
              <a:solidFill>
                <a:schemeClr val="bg1"/>
              </a:solidFill>
              <a:effectLst>
                <a:outerShdw blurRad="38100" dist="38100" dir="2700000" algn="tl">
                  <a:srgbClr val="000000">
                    <a:alpha val="43137"/>
                  </a:srgbClr>
                </a:outerShdw>
              </a:effectLst>
              <a:latin typeface="Century Gothic" pitchFamily="34" charset="0"/>
            </a:endParaRPr>
          </a:p>
        </p:txBody>
      </p:sp>
      <p:sp>
        <p:nvSpPr>
          <p:cNvPr id="4" name="TextBox 3"/>
          <p:cNvSpPr txBox="1"/>
          <p:nvPr/>
        </p:nvSpPr>
        <p:spPr>
          <a:xfrm>
            <a:off x="552450" y="1214021"/>
            <a:ext cx="8039100" cy="5262979"/>
          </a:xfrm>
          <a:prstGeom prst="rect">
            <a:avLst/>
          </a:prstGeom>
          <a:noFill/>
        </p:spPr>
        <p:txBody>
          <a:bodyPr wrap="square" rtlCol="0">
            <a:spAutoFit/>
          </a:bodyPr>
          <a:lstStyle/>
          <a:p>
            <a:pPr marL="457200" indent="-457200">
              <a:buAutoNum type="arabicPeriod"/>
            </a:pPr>
            <a:r>
              <a:rPr lang="en-US" sz="2400" dirty="0" smtClean="0">
                <a:solidFill>
                  <a:schemeClr val="bg1"/>
                </a:solidFill>
                <a:latin typeface="Century Gothic" pitchFamily="34" charset="0"/>
              </a:rPr>
              <a:t>A “new” child welfare system must be developed </a:t>
            </a:r>
          </a:p>
          <a:p>
            <a:pPr marL="914400" lvl="1" indent="-457200">
              <a:buFont typeface="Arial" pitchFamily="34" charset="0"/>
              <a:buChar char="•"/>
            </a:pPr>
            <a:r>
              <a:rPr lang="en-US" sz="2400" dirty="0" smtClean="0">
                <a:solidFill>
                  <a:schemeClr val="bg1"/>
                </a:solidFill>
                <a:latin typeface="Century Gothic" pitchFamily="34" charset="0"/>
              </a:rPr>
              <a:t>“21” cannot just become the new “18”.</a:t>
            </a:r>
            <a:endParaRPr lang="en-US" sz="2400" dirty="0">
              <a:solidFill>
                <a:schemeClr val="bg1"/>
              </a:solidFill>
              <a:latin typeface="Century Gothic" pitchFamily="34" charset="0"/>
            </a:endParaRPr>
          </a:p>
          <a:p>
            <a:pPr marL="1371600" indent="-457200"/>
            <a:endParaRPr lang="en-US" sz="2400" dirty="0">
              <a:solidFill>
                <a:schemeClr val="bg1"/>
              </a:solidFill>
              <a:latin typeface="Century Gothic" pitchFamily="34" charset="0"/>
            </a:endParaRPr>
          </a:p>
          <a:p>
            <a:pPr marL="457200" indent="-457200">
              <a:buAutoNum type="arabicPeriod" startAt="2"/>
            </a:pPr>
            <a:r>
              <a:rPr lang="en-US" sz="2400" dirty="0" smtClean="0">
                <a:solidFill>
                  <a:schemeClr val="bg1"/>
                </a:solidFill>
                <a:latin typeface="Century Gothic" pitchFamily="34" charset="0"/>
              </a:rPr>
              <a:t>Revision of Colorado’s Title IV-E Plan– </a:t>
            </a:r>
          </a:p>
          <a:p>
            <a:pPr marL="914400" indent="-457200">
              <a:buFont typeface="Arial" pitchFamily="34" charset="0"/>
              <a:buChar char="•"/>
            </a:pPr>
            <a:r>
              <a:rPr lang="en-US" sz="2400" dirty="0" smtClean="0">
                <a:solidFill>
                  <a:schemeClr val="bg1"/>
                </a:solidFill>
                <a:latin typeface="Century Gothic" pitchFamily="34" charset="0"/>
              </a:rPr>
              <a:t>Update plan to leverage maximum funding through Fostering Connections to Success &amp; Increasing Adoptions Act.</a:t>
            </a:r>
            <a:endParaRPr lang="en-US" sz="2400" dirty="0">
              <a:solidFill>
                <a:schemeClr val="bg1"/>
              </a:solidFill>
              <a:latin typeface="Century Gothic" pitchFamily="34" charset="0"/>
            </a:endParaRPr>
          </a:p>
          <a:p>
            <a:pPr marL="457200" indent="-457200"/>
            <a:endParaRPr lang="en-US" sz="2400" dirty="0" smtClean="0">
              <a:solidFill>
                <a:schemeClr val="bg1"/>
              </a:solidFill>
              <a:latin typeface="Century Gothic" pitchFamily="34" charset="0"/>
            </a:endParaRPr>
          </a:p>
          <a:p>
            <a:pPr marL="457200" indent="-457200">
              <a:buAutoNum type="arabicPeriod" startAt="3"/>
            </a:pPr>
            <a:r>
              <a:rPr lang="en-US" sz="2400" dirty="0" smtClean="0">
                <a:solidFill>
                  <a:schemeClr val="bg1"/>
                </a:solidFill>
                <a:latin typeface="Century Gothic" pitchFamily="34" charset="0"/>
              </a:rPr>
              <a:t>Services &amp; Supports – </a:t>
            </a:r>
          </a:p>
          <a:p>
            <a:pPr marL="914400" lvl="1" indent="-457200">
              <a:buFont typeface="Arial" pitchFamily="34" charset="0"/>
              <a:buChar char="•"/>
            </a:pPr>
            <a:r>
              <a:rPr lang="en-US" sz="2400" dirty="0" smtClean="0">
                <a:solidFill>
                  <a:schemeClr val="bg1"/>
                </a:solidFill>
                <a:latin typeface="Century Gothic" pitchFamily="34" charset="0"/>
              </a:rPr>
              <a:t>Full spectrum of available housing options.</a:t>
            </a:r>
          </a:p>
          <a:p>
            <a:pPr marL="914400" lvl="1" indent="-457200">
              <a:buFont typeface="Arial" pitchFamily="34" charset="0"/>
              <a:buChar char="•"/>
            </a:pPr>
            <a:r>
              <a:rPr lang="en-US" sz="2400" dirty="0" smtClean="0">
                <a:solidFill>
                  <a:schemeClr val="bg1"/>
                </a:solidFill>
                <a:latin typeface="Century Gothic" pitchFamily="34" charset="0"/>
              </a:rPr>
              <a:t>Supportive services to aid in housing stability.</a:t>
            </a:r>
          </a:p>
          <a:p>
            <a:pPr marL="914400" lvl="1" indent="-457200">
              <a:buFont typeface="Arial" pitchFamily="34" charset="0"/>
              <a:buChar char="•"/>
            </a:pPr>
            <a:r>
              <a:rPr lang="en-US" sz="2400" dirty="0" smtClean="0">
                <a:solidFill>
                  <a:schemeClr val="bg1"/>
                </a:solidFill>
                <a:latin typeface="Century Gothic" pitchFamily="34" charset="0"/>
              </a:rPr>
              <a:t>Community Partnerships to focus on education, employment, mentoring, mental health and substance abuse treatment.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81200" y="5657671"/>
            <a:ext cx="5562600" cy="923330"/>
          </a:xfrm>
          <a:prstGeom prst="rect">
            <a:avLst/>
          </a:prstGeom>
        </p:spPr>
        <p:txBody>
          <a:bodyPr wrap="square" anchor="ctr">
            <a:spAutoFit/>
          </a:bodyPr>
          <a:lstStyle/>
          <a:p>
            <a:endParaRPr lang="en-US" dirty="0"/>
          </a:p>
          <a:p>
            <a:endParaRPr lang="en-US" dirty="0"/>
          </a:p>
          <a:p>
            <a:pPr algn="ctr"/>
            <a:r>
              <a:rPr lang="en-US" dirty="0"/>
              <a:t> </a:t>
            </a:r>
          </a:p>
        </p:txBody>
      </p:sp>
      <p:sp>
        <p:nvSpPr>
          <p:cNvPr id="3" name="TextBox 2"/>
          <p:cNvSpPr txBox="1"/>
          <p:nvPr/>
        </p:nvSpPr>
        <p:spPr>
          <a:xfrm>
            <a:off x="114300" y="381000"/>
            <a:ext cx="8915400" cy="646331"/>
          </a:xfrm>
          <a:prstGeom prst="rect">
            <a:avLst/>
          </a:prstGeom>
          <a:noFill/>
        </p:spPr>
        <p:txBody>
          <a:bodyPr wrap="square" rtlCol="0">
            <a:spAutoFit/>
          </a:bodyPr>
          <a:lstStyle/>
          <a:p>
            <a:pPr algn="ctr"/>
            <a:r>
              <a:rPr lang="en-US" sz="3600" dirty="0" smtClean="0">
                <a:solidFill>
                  <a:schemeClr val="bg1"/>
                </a:solidFill>
                <a:effectLst>
                  <a:outerShdw blurRad="38100" dist="38100" dir="2700000" algn="tl">
                    <a:srgbClr val="000000">
                      <a:alpha val="43137"/>
                    </a:srgbClr>
                  </a:outerShdw>
                </a:effectLst>
                <a:latin typeface="Century Gothic" pitchFamily="34" charset="0"/>
              </a:rPr>
              <a:t>What’s Happening Across the Country?</a:t>
            </a:r>
            <a:endParaRPr lang="en-US" sz="3600" dirty="0">
              <a:solidFill>
                <a:schemeClr val="bg1"/>
              </a:solidFill>
              <a:effectLst>
                <a:outerShdw blurRad="38100" dist="38100" dir="2700000" algn="tl">
                  <a:srgbClr val="000000">
                    <a:alpha val="43137"/>
                  </a:srgbClr>
                </a:outerShdw>
              </a:effectLst>
              <a:latin typeface="Century Gothic" pitchFamily="34" charset="0"/>
            </a:endParaRPr>
          </a:p>
        </p:txBody>
      </p:sp>
      <p:sp>
        <p:nvSpPr>
          <p:cNvPr id="4" name="TextBox 3"/>
          <p:cNvSpPr txBox="1"/>
          <p:nvPr/>
        </p:nvSpPr>
        <p:spPr>
          <a:xfrm>
            <a:off x="800100" y="1219200"/>
            <a:ext cx="7543800" cy="4893647"/>
          </a:xfrm>
          <a:prstGeom prst="rect">
            <a:avLst/>
          </a:prstGeom>
          <a:noFill/>
        </p:spPr>
        <p:txBody>
          <a:bodyPr wrap="square" rtlCol="0">
            <a:spAutoFit/>
          </a:bodyPr>
          <a:lstStyle/>
          <a:p>
            <a:r>
              <a:rPr lang="en-US" sz="6000" dirty="0" smtClean="0">
                <a:solidFill>
                  <a:schemeClr val="bg1"/>
                </a:solidFill>
                <a:latin typeface="Century Gothic" pitchFamily="34" charset="0"/>
              </a:rPr>
              <a:t>21</a:t>
            </a:r>
            <a:r>
              <a:rPr lang="en-US" sz="2800" dirty="0" smtClean="0">
                <a:solidFill>
                  <a:schemeClr val="bg1"/>
                </a:solidFill>
                <a:latin typeface="Century Gothic" pitchFamily="34" charset="0"/>
              </a:rPr>
              <a:t> states + the District of Columbia 	</a:t>
            </a:r>
            <a:r>
              <a:rPr lang="en-US" sz="2000" dirty="0" smtClean="0">
                <a:solidFill>
                  <a:schemeClr val="bg1"/>
                </a:solidFill>
                <a:latin typeface="Century Gothic" pitchFamily="34" charset="0"/>
              </a:rPr>
              <a:t>have some version of Extended Foster Care 	(continuation to age 21 if meeting at least some of 	the federal Fostering Connections eligibility 	conditions)</a:t>
            </a:r>
          </a:p>
          <a:p>
            <a:endParaRPr lang="en-US" sz="800" dirty="0" smtClean="0">
              <a:solidFill>
                <a:schemeClr val="bg1"/>
              </a:solidFill>
              <a:latin typeface="Century Gothic" pitchFamily="34" charset="0"/>
            </a:endParaRPr>
          </a:p>
          <a:p>
            <a:r>
              <a:rPr lang="en-US" sz="2000" dirty="0" smtClean="0">
                <a:solidFill>
                  <a:schemeClr val="bg1"/>
                </a:solidFill>
                <a:latin typeface="Century Gothic" pitchFamily="34" charset="0"/>
              </a:rPr>
              <a:t>	</a:t>
            </a:r>
            <a:r>
              <a:rPr lang="en-US" sz="1600" dirty="0" smtClean="0">
                <a:solidFill>
                  <a:schemeClr val="bg1"/>
                </a:solidFill>
                <a:latin typeface="Century Gothic" pitchFamily="34" charset="0"/>
              </a:rPr>
              <a:t>**  These are states that have specifically implemented Fostering 	Connections  - and have amended their Title IV-E plans.  The 	number of states with some form of continuing jurisdiction for 	foster youth past the age of 18, however, is much greater.</a:t>
            </a:r>
          </a:p>
          <a:p>
            <a:endParaRPr lang="en-US" sz="800" dirty="0" smtClean="0">
              <a:solidFill>
                <a:schemeClr val="bg1"/>
              </a:solidFill>
              <a:latin typeface="Century Gothic" pitchFamily="34" charset="0"/>
            </a:endParaRPr>
          </a:p>
          <a:p>
            <a:r>
              <a:rPr lang="en-US" sz="1600" dirty="0" smtClean="0">
                <a:solidFill>
                  <a:schemeClr val="bg1"/>
                </a:solidFill>
                <a:latin typeface="Century Gothic" pitchFamily="34" charset="0"/>
              </a:rPr>
              <a:t>	</a:t>
            </a:r>
            <a:r>
              <a:rPr lang="en-US" sz="2000" dirty="0" smtClean="0">
                <a:solidFill>
                  <a:schemeClr val="bg1"/>
                </a:solidFill>
                <a:latin typeface="Century Gothic" pitchFamily="34" charset="0"/>
              </a:rPr>
              <a:t>Of these, most have some version of foster care </a:t>
            </a:r>
          </a:p>
          <a:p>
            <a:r>
              <a:rPr lang="en-US" sz="2000" dirty="0" smtClean="0">
                <a:solidFill>
                  <a:schemeClr val="bg1"/>
                </a:solidFill>
                <a:latin typeface="Century Gothic" pitchFamily="34" charset="0"/>
              </a:rPr>
              <a:t>	re-entry for those young people who leave the 	system 	after their 18</a:t>
            </a:r>
            <a:r>
              <a:rPr lang="en-US" sz="2000" baseline="30000" dirty="0" smtClean="0">
                <a:solidFill>
                  <a:schemeClr val="bg1"/>
                </a:solidFill>
                <a:latin typeface="Century Gothic" pitchFamily="34" charset="0"/>
              </a:rPr>
              <a:t>th</a:t>
            </a:r>
            <a:r>
              <a:rPr lang="en-US" sz="2000" dirty="0" smtClean="0">
                <a:solidFill>
                  <a:schemeClr val="bg1"/>
                </a:solidFill>
                <a:latin typeface="Century Gothic" pitchFamily="34" charset="0"/>
              </a:rPr>
              <a:t> birthday, but need additional 	services/supports.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81200" y="5657671"/>
            <a:ext cx="5562600" cy="923330"/>
          </a:xfrm>
          <a:prstGeom prst="rect">
            <a:avLst/>
          </a:prstGeom>
        </p:spPr>
        <p:txBody>
          <a:bodyPr wrap="square" anchor="ctr">
            <a:spAutoFit/>
          </a:bodyPr>
          <a:lstStyle/>
          <a:p>
            <a:endParaRPr lang="en-US" dirty="0"/>
          </a:p>
          <a:p>
            <a:endParaRPr lang="en-US" dirty="0"/>
          </a:p>
          <a:p>
            <a:pPr algn="ctr"/>
            <a:r>
              <a:rPr lang="en-US" dirty="0"/>
              <a:t> </a:t>
            </a:r>
          </a:p>
        </p:txBody>
      </p:sp>
      <p:sp>
        <p:nvSpPr>
          <p:cNvPr id="3" name="Title 1"/>
          <p:cNvSpPr txBox="1">
            <a:spLocks/>
          </p:cNvSpPr>
          <p:nvPr/>
        </p:nvSpPr>
        <p:spPr>
          <a:xfrm>
            <a:off x="221226" y="191735"/>
            <a:ext cx="5324168" cy="104193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1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Century Gothic"/>
                <a:ea typeface="+mj-ea"/>
                <a:cs typeface="Century Gothic"/>
              </a:rPr>
              <a:t>Jim Casey Youth Opportunities Initiative</a:t>
            </a:r>
            <a:endParaRPr kumimoji="0" lang="en-US" sz="21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Century Gothic"/>
              <a:ea typeface="+mj-ea"/>
              <a:cs typeface="Century Gothic"/>
            </a:endParaRPr>
          </a:p>
        </p:txBody>
      </p:sp>
      <p:sp>
        <p:nvSpPr>
          <p:cNvPr id="4" name="Title 1"/>
          <p:cNvSpPr txBox="1">
            <a:spLocks/>
          </p:cNvSpPr>
          <p:nvPr/>
        </p:nvSpPr>
        <p:spPr>
          <a:xfrm>
            <a:off x="221226" y="1014762"/>
            <a:ext cx="8229600" cy="976276"/>
          </a:xfrm>
          <a:prstGeom prst="rect">
            <a:avLst/>
          </a:prstGeom>
        </p:spPr>
        <p:txBody>
          <a:bodyPr vert="horz" lIns="91440" tIns="45720" rIns="91440" bIns="45720" rtlCol="0" anchor="t">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Century Gothic"/>
                <a:ea typeface="+mj-ea"/>
                <a:cs typeface="Century Gothic"/>
              </a:rPr>
              <a:t>Issue Brief: Cost</a:t>
            </a:r>
            <a:r>
              <a:rPr kumimoji="0" lang="en-US" sz="2800" b="1" i="0" u="none" strike="noStrike" kern="1200" cap="none" spc="0" normalizeH="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Century Gothic"/>
                <a:ea typeface="+mj-ea"/>
                <a:cs typeface="Century Gothic"/>
              </a:rPr>
              <a:t> Avoidance</a:t>
            </a:r>
          </a:p>
          <a:p>
            <a:pPr marL="0" marR="0" lvl="0" indent="0" algn="l" defTabSz="457200" rtl="0" eaLnBrk="1" fontAlgn="auto" latinLnBrk="0" hangingPunct="1">
              <a:lnSpc>
                <a:spcPct val="100000"/>
              </a:lnSpc>
              <a:spcBef>
                <a:spcPct val="0"/>
              </a:spcBef>
              <a:spcAft>
                <a:spcPts val="0"/>
              </a:spcAft>
              <a:buClrTx/>
              <a:buSzTx/>
              <a:buFontTx/>
              <a:buNone/>
              <a:tabLst/>
              <a:defRPr/>
            </a:pPr>
            <a:r>
              <a:rPr lang="en-US" sz="200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entury Gothic"/>
                <a:ea typeface="+mj-ea"/>
                <a:cs typeface="Century Gothic"/>
              </a:rPr>
              <a:t>The</a:t>
            </a: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entury Gothic"/>
                <a:ea typeface="+mj-ea"/>
                <a:cs typeface="Century Gothic"/>
              </a:rPr>
              <a:t> Business Case for Investing in Youth Aging Out of Foster Care</a:t>
            </a:r>
            <a:endParaRPr kumimoji="0" lang="en-US" sz="20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Century Gothic"/>
              <a:ea typeface="+mj-ea"/>
              <a:cs typeface="Century Gothic"/>
            </a:endParaRPr>
          </a:p>
        </p:txBody>
      </p:sp>
      <p:sp>
        <p:nvSpPr>
          <p:cNvPr id="6" name="Content Placeholder 2"/>
          <p:cNvSpPr txBox="1">
            <a:spLocks/>
          </p:cNvSpPr>
          <p:nvPr/>
        </p:nvSpPr>
        <p:spPr>
          <a:xfrm>
            <a:off x="457200" y="2005787"/>
            <a:ext cx="8229600" cy="3628102"/>
          </a:xfrm>
          <a:prstGeom prst="rect">
            <a:avLst/>
          </a:prstGeom>
        </p:spPr>
        <p:txBody>
          <a:bodyPr vert="horz" lIns="91440" tIns="45720" rIns="91440" bIns="45720" rtlCol="0">
            <a:normAutofit/>
          </a:bodyPr>
          <a:lstStyle/>
          <a:p>
            <a:pPr marL="457200" marR="0" lvl="0" indent="-45720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dirty="0" smtClean="0">
                <a:ln>
                  <a:noFill/>
                </a:ln>
                <a:solidFill>
                  <a:schemeClr val="bg1"/>
                </a:solidFill>
                <a:effectLst/>
                <a:uLnTx/>
                <a:uFillTx/>
                <a:latin typeface="Century Gothic"/>
                <a:ea typeface="+mn-ea"/>
                <a:cs typeface="Century Gothic"/>
              </a:rPr>
              <a:t>Studied cost of negative outcomes for young people transitioning from foster care.</a:t>
            </a:r>
          </a:p>
          <a:p>
            <a:pPr marL="457200" marR="0" lvl="0" indent="-45720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dirty="0" smtClean="0">
                <a:ln>
                  <a:noFill/>
                </a:ln>
                <a:solidFill>
                  <a:schemeClr val="bg1"/>
                </a:solidFill>
                <a:effectLst/>
                <a:uLnTx/>
                <a:uFillTx/>
                <a:latin typeface="Century Gothic"/>
                <a:ea typeface="+mn-ea"/>
                <a:cs typeface="Century Gothic"/>
              </a:rPr>
              <a:t>Compared outcome data for former foster youth with national averages and applied costs associated with such outcomes.</a:t>
            </a:r>
          </a:p>
          <a:p>
            <a:pPr marL="457200" marR="0" lvl="0" indent="-45720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dirty="0" smtClean="0">
                <a:ln>
                  <a:noFill/>
                </a:ln>
                <a:solidFill>
                  <a:schemeClr val="bg1"/>
                </a:solidFill>
                <a:effectLst/>
                <a:uLnTx/>
                <a:uFillTx/>
                <a:latin typeface="Century Gothic"/>
                <a:ea typeface="+mn-ea"/>
                <a:cs typeface="Century Gothic"/>
              </a:rPr>
              <a:t>Focused on three key areas:</a:t>
            </a:r>
          </a:p>
          <a:p>
            <a:pPr marL="1371600" marR="0" lvl="1" indent="-457200" defTabSz="914400" rtl="0" eaLnBrk="1" fontAlgn="auto" latinLnBrk="0" hangingPunct="1">
              <a:lnSpc>
                <a:spcPct val="100000"/>
              </a:lnSpc>
              <a:spcBef>
                <a:spcPct val="20000"/>
              </a:spcBef>
              <a:spcAft>
                <a:spcPts val="0"/>
              </a:spcAft>
              <a:buClrTx/>
              <a:buSzTx/>
              <a:buFontTx/>
              <a:buChar char="-"/>
              <a:tabLst/>
              <a:defRPr/>
            </a:pPr>
            <a:r>
              <a:rPr kumimoji="0" lang="en-US" sz="2000" b="0" i="0" u="none" strike="noStrike" kern="1200" cap="none" spc="0" normalizeH="0" baseline="0" noProof="0" dirty="0" smtClean="0">
                <a:ln>
                  <a:noFill/>
                </a:ln>
                <a:solidFill>
                  <a:schemeClr val="bg1"/>
                </a:solidFill>
                <a:effectLst/>
                <a:uLnTx/>
                <a:uFillTx/>
                <a:latin typeface="Century Gothic"/>
                <a:ea typeface="+mn-ea"/>
                <a:cs typeface="Century Gothic"/>
              </a:rPr>
              <a:t>Education</a:t>
            </a:r>
          </a:p>
          <a:p>
            <a:pPr marL="1371600" marR="0" lvl="1" indent="-457200" defTabSz="914400" rtl="0" eaLnBrk="1" fontAlgn="auto" latinLnBrk="0" hangingPunct="1">
              <a:lnSpc>
                <a:spcPct val="100000"/>
              </a:lnSpc>
              <a:spcBef>
                <a:spcPct val="20000"/>
              </a:spcBef>
              <a:spcAft>
                <a:spcPts val="0"/>
              </a:spcAft>
              <a:buClrTx/>
              <a:buSzTx/>
              <a:buFontTx/>
              <a:buChar char="-"/>
              <a:tabLst/>
              <a:defRPr/>
            </a:pPr>
            <a:r>
              <a:rPr kumimoji="0" lang="en-US" sz="2000" b="0" i="0" u="none" strike="noStrike" kern="1200" cap="none" spc="0" normalizeH="0" baseline="0" noProof="0" dirty="0" smtClean="0">
                <a:ln>
                  <a:noFill/>
                </a:ln>
                <a:solidFill>
                  <a:schemeClr val="bg1"/>
                </a:solidFill>
                <a:effectLst/>
                <a:uLnTx/>
                <a:uFillTx/>
                <a:latin typeface="Century Gothic"/>
                <a:ea typeface="+mn-ea"/>
                <a:cs typeface="Century Gothic"/>
              </a:rPr>
              <a:t>Family formation</a:t>
            </a:r>
          </a:p>
          <a:p>
            <a:pPr marL="1371600" marR="0" lvl="1" indent="-457200" defTabSz="914400" rtl="0" eaLnBrk="1" fontAlgn="auto" latinLnBrk="0" hangingPunct="1">
              <a:lnSpc>
                <a:spcPct val="100000"/>
              </a:lnSpc>
              <a:spcBef>
                <a:spcPct val="20000"/>
              </a:spcBef>
              <a:spcAft>
                <a:spcPts val="0"/>
              </a:spcAft>
              <a:buClrTx/>
              <a:buSzTx/>
              <a:buFontTx/>
              <a:buChar char="-"/>
              <a:tabLst/>
              <a:defRPr/>
            </a:pPr>
            <a:r>
              <a:rPr kumimoji="0" lang="en-US" sz="2000" b="0" i="0" u="none" strike="noStrike" kern="1200" cap="none" spc="0" normalizeH="0" baseline="0" noProof="0" dirty="0" smtClean="0">
                <a:ln>
                  <a:noFill/>
                </a:ln>
                <a:solidFill>
                  <a:schemeClr val="bg1"/>
                </a:solidFill>
                <a:effectLst/>
                <a:uLnTx/>
                <a:uFillTx/>
                <a:latin typeface="Century Gothic"/>
                <a:ea typeface="+mn-ea"/>
                <a:cs typeface="Century Gothic"/>
              </a:rPr>
              <a:t>Criminal justice</a:t>
            </a:r>
          </a:p>
        </p:txBody>
      </p:sp>
      <p:sp>
        <p:nvSpPr>
          <p:cNvPr id="7" name="Rectangle 2"/>
          <p:cNvSpPr>
            <a:spLocks noChangeArrowheads="1"/>
          </p:cNvSpPr>
          <p:nvPr/>
        </p:nvSpPr>
        <p:spPr bwMode="auto">
          <a:xfrm>
            <a:off x="177800" y="6029980"/>
            <a:ext cx="87884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Century Gothic" pitchFamily="34" charset="0"/>
                <a:ea typeface="MS Mincho" pitchFamily="49" charset="-128"/>
                <a:cs typeface="Times New Roman" pitchFamily="18" charset="0"/>
              </a:rPr>
              <a:t>Jim Casey Youth Opportunities Initiative. (2013). </a:t>
            </a:r>
            <a:r>
              <a:rPr kumimoji="0" lang="en-US" sz="1400" b="0" i="1" u="none" strike="noStrike" cap="none" normalizeH="0" baseline="0" dirty="0" smtClean="0">
                <a:ln>
                  <a:noFill/>
                </a:ln>
                <a:solidFill>
                  <a:schemeClr val="bg1"/>
                </a:solidFill>
                <a:effectLst/>
                <a:latin typeface="Century Gothic" pitchFamily="34" charset="0"/>
                <a:ea typeface="MS Mincho" pitchFamily="49" charset="-128"/>
                <a:cs typeface="Times New Roman" pitchFamily="18" charset="0"/>
              </a:rPr>
              <a:t>The business case for investing in youth aging out of foster care</a:t>
            </a:r>
            <a:r>
              <a:rPr kumimoji="0" lang="en-US" sz="1400" b="0" i="0" u="none" strike="noStrike" cap="none" normalizeH="0" baseline="0" dirty="0" smtClean="0">
                <a:ln>
                  <a:noFill/>
                </a:ln>
                <a:solidFill>
                  <a:schemeClr val="bg1"/>
                </a:solidFill>
                <a:effectLst/>
                <a:latin typeface="Century Gothic" pitchFamily="34" charset="0"/>
                <a:ea typeface="MS Mincho" pitchFamily="49" charset="-128"/>
                <a:cs typeface="Times New Roman" pitchFamily="18" charset="0"/>
              </a:rPr>
              <a:t>. St. Louis, Missouri.</a:t>
            </a:r>
            <a:endParaRPr kumimoji="0" lang="en-US" sz="1400" b="0" i="0" u="none" strike="noStrike" cap="none" normalizeH="0" baseline="0" dirty="0" smtClean="0">
              <a:ln>
                <a:noFill/>
              </a:ln>
              <a:solidFill>
                <a:schemeClr val="bg1"/>
              </a:solidFill>
              <a:effectLst/>
              <a:latin typeface="Century Gothic"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167704" y="1483381"/>
          <a:ext cx="6808593" cy="3891238"/>
        </p:xfrm>
        <a:graphic>
          <a:graphicData uri="http://schemas.openxmlformats.org/drawingml/2006/table">
            <a:tbl>
              <a:tblPr/>
              <a:tblGrid>
                <a:gridCol w="4511385"/>
                <a:gridCol w="2297208"/>
              </a:tblGrid>
              <a:tr h="758534">
                <a:tc>
                  <a:txBody>
                    <a:bodyPr/>
                    <a:lstStyle/>
                    <a:p>
                      <a:pPr marL="0" marR="0">
                        <a:spcBef>
                          <a:spcPts val="0"/>
                        </a:spcBef>
                        <a:spcAft>
                          <a:spcPts val="0"/>
                        </a:spcAft>
                      </a:pPr>
                      <a:r>
                        <a:rPr lang="en-US" sz="1800" dirty="0">
                          <a:latin typeface="Century Gothic" pitchFamily="34" charset="0"/>
                          <a:ea typeface="ＭＳ 明朝"/>
                          <a:cs typeface="Times New Roman"/>
                        </a:rPr>
                        <a:t>One cohort year </a:t>
                      </a:r>
                      <a:r>
                        <a:rPr lang="en-US" sz="1800" dirty="0" smtClean="0">
                          <a:latin typeface="Century Gothic" pitchFamily="34" charset="0"/>
                          <a:ea typeface="ＭＳ 明朝"/>
                          <a:cs typeface="Times New Roman"/>
                        </a:rPr>
                        <a:t>(26,000)</a:t>
                      </a:r>
                      <a:r>
                        <a:rPr lang="en-US" sz="1800" baseline="0" dirty="0" smtClean="0">
                          <a:latin typeface="Century Gothic" pitchFamily="34" charset="0"/>
                          <a:ea typeface="ＭＳ 明朝"/>
                          <a:cs typeface="Times New Roman"/>
                        </a:rPr>
                        <a:t> </a:t>
                      </a:r>
                      <a:r>
                        <a:rPr lang="en-US" sz="1800" dirty="0" smtClean="0">
                          <a:latin typeface="Century Gothic" pitchFamily="34" charset="0"/>
                          <a:ea typeface="ＭＳ 明朝"/>
                          <a:cs typeface="Times New Roman"/>
                        </a:rPr>
                        <a:t>graduating </a:t>
                      </a:r>
                      <a:r>
                        <a:rPr lang="en-US" sz="1800" dirty="0">
                          <a:latin typeface="Century Gothic" pitchFamily="34" charset="0"/>
                          <a:ea typeface="ＭＳ 明朝"/>
                          <a:cs typeface="Times New Roman"/>
                        </a:rPr>
                        <a:t>at the rate of the general population would increase earnings over a working life</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6DDE8"/>
                    </a:solidFill>
                  </a:tcPr>
                </a:tc>
                <a:tc>
                  <a:txBody>
                    <a:bodyPr/>
                    <a:lstStyle/>
                    <a:p>
                      <a:pPr marL="0" marR="0" algn="ctr">
                        <a:spcBef>
                          <a:spcPts val="0"/>
                        </a:spcBef>
                        <a:spcAft>
                          <a:spcPts val="0"/>
                        </a:spcAft>
                      </a:pPr>
                      <a:r>
                        <a:rPr lang="en-US" sz="1800">
                          <a:latin typeface="Century Gothic" pitchFamily="34" charset="0"/>
                          <a:ea typeface="ＭＳ 明朝"/>
                          <a:cs typeface="Times New Roman"/>
                        </a:rPr>
                        <a:t>$1,867,000,000</a:t>
                      </a:r>
                    </a:p>
                  </a:txBody>
                  <a:tcPr marL="73025" marR="73025" marT="36830" marB="368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6DDE8"/>
                    </a:solidFill>
                  </a:tcPr>
                </a:tc>
              </a:tr>
              <a:tr h="442844">
                <a:tc>
                  <a:txBody>
                    <a:bodyPr/>
                    <a:lstStyle/>
                    <a:p>
                      <a:pPr marL="0" marR="0">
                        <a:spcBef>
                          <a:spcPts val="0"/>
                        </a:spcBef>
                        <a:spcAft>
                          <a:spcPts val="0"/>
                        </a:spcAft>
                      </a:pPr>
                      <a:r>
                        <a:rPr lang="en-US" sz="1800">
                          <a:latin typeface="Century Gothic" pitchFamily="34" charset="0"/>
                          <a:ea typeface="ＭＳ 明朝"/>
                          <a:cs typeface="Times New Roman"/>
                        </a:rPr>
                        <a:t>And increase taxes paid by</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2CDDC"/>
                    </a:solidFill>
                  </a:tcPr>
                </a:tc>
                <a:tc>
                  <a:txBody>
                    <a:bodyPr/>
                    <a:lstStyle/>
                    <a:p>
                      <a:pPr marL="0" marR="0" algn="ctr">
                        <a:spcBef>
                          <a:spcPts val="0"/>
                        </a:spcBef>
                        <a:spcAft>
                          <a:spcPts val="0"/>
                        </a:spcAft>
                      </a:pPr>
                      <a:r>
                        <a:rPr lang="en-US" sz="1800">
                          <a:latin typeface="Century Gothic" pitchFamily="34" charset="0"/>
                          <a:ea typeface="ＭＳ 明朝"/>
                          <a:cs typeface="Times New Roman"/>
                        </a:rPr>
                        <a:t>$430,000,000</a:t>
                      </a:r>
                    </a:p>
                  </a:txBody>
                  <a:tcPr marL="73025" marR="73025" marT="36830" marB="368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2CDDC"/>
                    </a:solidFill>
                  </a:tcPr>
                </a:tc>
              </a:tr>
              <a:tr h="442844">
                <a:tc>
                  <a:txBody>
                    <a:bodyPr/>
                    <a:lstStyle/>
                    <a:p>
                      <a:pPr marL="0" marR="0">
                        <a:spcBef>
                          <a:spcPts val="0"/>
                        </a:spcBef>
                        <a:spcAft>
                          <a:spcPts val="0"/>
                        </a:spcAft>
                      </a:pPr>
                      <a:r>
                        <a:rPr lang="en-US" sz="1800" dirty="0">
                          <a:latin typeface="Century Gothic" pitchFamily="34" charset="0"/>
                          <a:ea typeface="ＭＳ 明朝"/>
                          <a:cs typeface="Times New Roman"/>
                        </a:rPr>
                        <a:t>One cohort year unplanned, too early childbearing</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6DDE8"/>
                    </a:solidFill>
                  </a:tcPr>
                </a:tc>
                <a:tc>
                  <a:txBody>
                    <a:bodyPr/>
                    <a:lstStyle/>
                    <a:p>
                      <a:pPr marL="0" marR="0" algn="ctr">
                        <a:spcBef>
                          <a:spcPts val="0"/>
                        </a:spcBef>
                        <a:spcAft>
                          <a:spcPts val="0"/>
                        </a:spcAft>
                      </a:pPr>
                      <a:r>
                        <a:rPr lang="en-US" sz="1800">
                          <a:latin typeface="Century Gothic" pitchFamily="34" charset="0"/>
                          <a:ea typeface="ＭＳ 明朝"/>
                          <a:cs typeface="Times New Roman"/>
                        </a:rPr>
                        <a:t>$250,000,000</a:t>
                      </a:r>
                    </a:p>
                  </a:txBody>
                  <a:tcPr marL="73025" marR="73025" marT="36830" marB="368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6DDE8"/>
                    </a:solidFill>
                  </a:tcPr>
                </a:tc>
              </a:tr>
              <a:tr h="758534">
                <a:tc>
                  <a:txBody>
                    <a:bodyPr/>
                    <a:lstStyle/>
                    <a:p>
                      <a:pPr marL="0" marR="0">
                        <a:spcBef>
                          <a:spcPts val="0"/>
                        </a:spcBef>
                        <a:spcAft>
                          <a:spcPts val="0"/>
                        </a:spcAft>
                      </a:pPr>
                      <a:r>
                        <a:rPr lang="en-US" sz="1800">
                          <a:latin typeface="Century Gothic" pitchFamily="34" charset="0"/>
                          <a:ea typeface="ＭＳ 明朝"/>
                          <a:cs typeface="Times New Roman"/>
                        </a:rPr>
                        <a:t>One cohort year criminal justice costs for a criminal career</a:t>
                      </a:r>
                    </a:p>
                  </a:txBody>
                  <a:tcPr marL="73025" marR="73025"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2CDDC"/>
                    </a:solidFill>
                  </a:tcPr>
                </a:tc>
                <a:tc>
                  <a:txBody>
                    <a:bodyPr/>
                    <a:lstStyle/>
                    <a:p>
                      <a:pPr marL="0" marR="0" algn="ctr">
                        <a:spcBef>
                          <a:spcPts val="0"/>
                        </a:spcBef>
                        <a:spcAft>
                          <a:spcPts val="0"/>
                        </a:spcAft>
                      </a:pPr>
                      <a:r>
                        <a:rPr lang="en-US" sz="1800">
                          <a:latin typeface="Century Gothic" pitchFamily="34" charset="0"/>
                          <a:ea typeface="ＭＳ 明朝"/>
                          <a:cs typeface="Times New Roman"/>
                        </a:rPr>
                        <a:t>$5,236,000,000</a:t>
                      </a:r>
                    </a:p>
                  </a:txBody>
                  <a:tcPr marL="73025" marR="73025" marT="36830" marB="368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2CDDC"/>
                    </a:solidFill>
                  </a:tcPr>
                </a:tc>
              </a:tr>
              <a:tr h="758534">
                <a:tc>
                  <a:txBody>
                    <a:bodyPr/>
                    <a:lstStyle/>
                    <a:p>
                      <a:pPr marL="0" marR="0">
                        <a:spcBef>
                          <a:spcPts val="0"/>
                        </a:spcBef>
                        <a:spcAft>
                          <a:spcPts val="0"/>
                        </a:spcAft>
                      </a:pPr>
                      <a:r>
                        <a:rPr lang="en-US" sz="1800" b="1">
                          <a:latin typeface="Century Gothic" pitchFamily="34" charset="0"/>
                          <a:ea typeface="ＭＳ 明朝"/>
                          <a:cs typeface="Times New Roman"/>
                        </a:rPr>
                        <a:t>Total for academic failure, unplanned pregnancy and criminal involvement for each cohort year:</a:t>
                      </a:r>
                      <a:endParaRPr lang="en-US" sz="1800">
                        <a:latin typeface="Century Gothic" pitchFamily="34" charset="0"/>
                        <a:ea typeface="ＭＳ 明朝"/>
                        <a:cs typeface="Times New Roman"/>
                      </a:endParaRPr>
                    </a:p>
                  </a:txBody>
                  <a:tcPr marL="73025" marR="73025" marT="36830" marB="368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4BACC6"/>
                    </a:solidFill>
                  </a:tcPr>
                </a:tc>
                <a:tc>
                  <a:txBody>
                    <a:bodyPr/>
                    <a:lstStyle/>
                    <a:p>
                      <a:pPr marL="0" marR="0" algn="ctr">
                        <a:spcBef>
                          <a:spcPts val="0"/>
                        </a:spcBef>
                        <a:spcAft>
                          <a:spcPts val="0"/>
                        </a:spcAft>
                      </a:pPr>
                      <a:r>
                        <a:rPr lang="en-US" sz="1800" b="1" dirty="0">
                          <a:latin typeface="Century Gothic" pitchFamily="34" charset="0"/>
                          <a:ea typeface="ＭＳ 明朝"/>
                          <a:cs typeface="Times New Roman"/>
                        </a:rPr>
                        <a:t>$7,783,000,000</a:t>
                      </a:r>
                      <a:endParaRPr lang="en-US" sz="1800" dirty="0">
                        <a:latin typeface="Century Gothic" pitchFamily="34" charset="0"/>
                        <a:ea typeface="ＭＳ 明朝"/>
                        <a:cs typeface="Times New Roman"/>
                      </a:endParaRPr>
                    </a:p>
                  </a:txBody>
                  <a:tcPr marL="73025" marR="73025" marT="36830" marB="368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4BACC6"/>
                    </a:solidFill>
                  </a:tcPr>
                </a:tc>
              </a:tr>
            </a:tbl>
          </a:graphicData>
        </a:graphic>
      </p:graphicFrame>
      <p:sp>
        <p:nvSpPr>
          <p:cNvPr id="5" name="Rectangle 2"/>
          <p:cNvSpPr>
            <a:spLocks noChangeArrowheads="1"/>
          </p:cNvSpPr>
          <p:nvPr/>
        </p:nvSpPr>
        <p:spPr bwMode="auto">
          <a:xfrm>
            <a:off x="177800" y="5877580"/>
            <a:ext cx="87884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Century Gothic" pitchFamily="34" charset="0"/>
                <a:ea typeface="MS Mincho" pitchFamily="49" charset="-128"/>
                <a:cs typeface="Times New Roman" pitchFamily="18" charset="0"/>
              </a:rPr>
              <a:t>Jim Casey Youth Opportunities Initiative. (2013). </a:t>
            </a:r>
            <a:r>
              <a:rPr kumimoji="0" lang="en-US" sz="1400" b="0" i="1" u="none" strike="noStrike" cap="none" normalizeH="0" baseline="0" dirty="0" smtClean="0">
                <a:ln>
                  <a:noFill/>
                </a:ln>
                <a:solidFill>
                  <a:schemeClr val="bg1"/>
                </a:solidFill>
                <a:effectLst/>
                <a:latin typeface="Century Gothic" pitchFamily="34" charset="0"/>
                <a:ea typeface="MS Mincho" pitchFamily="49" charset="-128"/>
                <a:cs typeface="Times New Roman" pitchFamily="18" charset="0"/>
              </a:rPr>
              <a:t>The business case for investing in youth aging out of foster care</a:t>
            </a:r>
            <a:r>
              <a:rPr kumimoji="0" lang="en-US" sz="1400" b="0" i="0" u="none" strike="noStrike" cap="none" normalizeH="0" baseline="0" dirty="0" smtClean="0">
                <a:ln>
                  <a:noFill/>
                </a:ln>
                <a:solidFill>
                  <a:schemeClr val="bg1"/>
                </a:solidFill>
                <a:effectLst/>
                <a:latin typeface="Century Gothic" pitchFamily="34" charset="0"/>
                <a:ea typeface="MS Mincho" pitchFamily="49" charset="-128"/>
                <a:cs typeface="Times New Roman" pitchFamily="18" charset="0"/>
              </a:rPr>
              <a:t>. St. Louis, Missouri.</a:t>
            </a:r>
            <a:endParaRPr kumimoji="0" lang="en-US" sz="1400" b="0" i="0" u="none" strike="noStrike" cap="none" normalizeH="0" baseline="0" dirty="0" smtClean="0">
              <a:ln>
                <a:noFill/>
              </a:ln>
              <a:solidFill>
                <a:schemeClr val="bg1"/>
              </a:solidFill>
              <a:effectLst/>
              <a:latin typeface="Century Gothic" pitchFamily="34" charset="0"/>
            </a:endParaRPr>
          </a:p>
        </p:txBody>
      </p:sp>
      <p:sp>
        <p:nvSpPr>
          <p:cNvPr id="6" name="Title 1"/>
          <p:cNvSpPr txBox="1">
            <a:spLocks/>
          </p:cNvSpPr>
          <p:nvPr/>
        </p:nvSpPr>
        <p:spPr>
          <a:xfrm>
            <a:off x="457200" y="319124"/>
            <a:ext cx="8229600" cy="976276"/>
          </a:xfrm>
          <a:prstGeom prst="rect">
            <a:avLst/>
          </a:prstGeom>
        </p:spPr>
        <p:txBody>
          <a:bodyPr vert="horz" lIns="91440" tIns="45720" rIns="91440" bIns="45720" rtlCol="0" anchor="t">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sz="200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entury Gothic"/>
                <a:ea typeface="+mj-ea"/>
                <a:cs typeface="Century Gothic"/>
              </a:rPr>
              <a:t>The</a:t>
            </a: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entury Gothic"/>
                <a:ea typeface="+mj-ea"/>
                <a:cs typeface="Century Gothic"/>
              </a:rPr>
              <a:t> Business Case for Investing in Youth Aging Out of Foster Care (Based on National Outcomes)</a:t>
            </a:r>
            <a:endParaRPr kumimoji="0" lang="en-US" sz="20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Century Gothic"/>
              <a:ea typeface="+mj-ea"/>
              <a:cs typeface="Century Gothic"/>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5300" y="381000"/>
            <a:ext cx="8153400" cy="646331"/>
          </a:xfrm>
          <a:prstGeom prst="rect">
            <a:avLst/>
          </a:prstGeom>
          <a:noFill/>
        </p:spPr>
        <p:txBody>
          <a:bodyPr wrap="square" rtlCol="0">
            <a:spAutoFit/>
          </a:bodyPr>
          <a:lstStyle/>
          <a:p>
            <a:pPr algn="ctr"/>
            <a:r>
              <a:rPr lang="en-US" sz="3600" dirty="0" smtClean="0">
                <a:solidFill>
                  <a:schemeClr val="bg1"/>
                </a:solidFill>
                <a:effectLst>
                  <a:outerShdw blurRad="38100" dist="38100" dir="2700000" algn="tl">
                    <a:srgbClr val="000000">
                      <a:alpha val="43137"/>
                    </a:srgbClr>
                  </a:outerShdw>
                </a:effectLst>
                <a:latin typeface="Century Gothic" pitchFamily="34" charset="0"/>
              </a:rPr>
              <a:t>Calculating the Costs for Colorado:</a:t>
            </a:r>
            <a:endParaRPr lang="en-US" sz="3600" dirty="0">
              <a:solidFill>
                <a:schemeClr val="bg1"/>
              </a:solidFill>
              <a:effectLst>
                <a:outerShdw blurRad="38100" dist="38100" dir="2700000" algn="tl">
                  <a:srgbClr val="000000">
                    <a:alpha val="43137"/>
                  </a:srgbClr>
                </a:outerShdw>
              </a:effectLst>
              <a:latin typeface="Century Gothic" pitchFamily="34" charset="0"/>
            </a:endParaRPr>
          </a:p>
        </p:txBody>
      </p:sp>
      <p:sp>
        <p:nvSpPr>
          <p:cNvPr id="3" name="TextBox 2"/>
          <p:cNvSpPr txBox="1"/>
          <p:nvPr/>
        </p:nvSpPr>
        <p:spPr>
          <a:xfrm>
            <a:off x="723900" y="1066800"/>
            <a:ext cx="7696200" cy="3046988"/>
          </a:xfrm>
          <a:prstGeom prst="rect">
            <a:avLst/>
          </a:prstGeom>
          <a:noFill/>
        </p:spPr>
        <p:txBody>
          <a:bodyPr wrap="square" rtlCol="0">
            <a:spAutoFit/>
          </a:bodyPr>
          <a:lstStyle/>
          <a:p>
            <a:r>
              <a:rPr lang="en-US" dirty="0" smtClean="0">
                <a:solidFill>
                  <a:schemeClr val="bg1"/>
                </a:solidFill>
                <a:latin typeface="Century Gothic" pitchFamily="34" charset="0"/>
              </a:rPr>
              <a:t>In fiscal year 2013, approximately 362 young people (ages 18, 19, and 20) exited the Colorado foster care system (under various permanency outcomes).  </a:t>
            </a:r>
          </a:p>
          <a:p>
            <a:endParaRPr lang="en-US" dirty="0" smtClean="0">
              <a:solidFill>
                <a:schemeClr val="bg1"/>
              </a:solidFill>
              <a:latin typeface="Century Gothic" pitchFamily="34" charset="0"/>
            </a:endParaRPr>
          </a:p>
          <a:p>
            <a:r>
              <a:rPr lang="en-US" dirty="0" smtClean="0">
                <a:solidFill>
                  <a:schemeClr val="bg1"/>
                </a:solidFill>
                <a:latin typeface="Century Gothic" pitchFamily="34" charset="0"/>
              </a:rPr>
              <a:t>Using national statistics on educational attainment, too early pregnancy, and involvement with the criminal justice system (comparing foster youth with their peers), a rough estimate of the costs of poor outcomes for </a:t>
            </a:r>
            <a:r>
              <a:rPr lang="en-US" sz="2400" dirty="0" smtClean="0">
                <a:solidFill>
                  <a:schemeClr val="bg1"/>
                </a:solidFill>
                <a:effectLst>
                  <a:outerShdw blurRad="38100" dist="38100" dir="2700000" algn="tl">
                    <a:srgbClr val="000000">
                      <a:alpha val="43137"/>
                    </a:srgbClr>
                  </a:outerShdw>
                </a:effectLst>
                <a:latin typeface="Century Gothic" pitchFamily="34" charset="0"/>
              </a:rPr>
              <a:t>362</a:t>
            </a:r>
            <a:r>
              <a:rPr lang="en-US" dirty="0" smtClean="0">
                <a:solidFill>
                  <a:schemeClr val="bg1"/>
                </a:solidFill>
                <a:latin typeface="Century Gothic" pitchFamily="34" charset="0"/>
              </a:rPr>
              <a:t> young people transitioning from foster care  would be </a:t>
            </a:r>
            <a:r>
              <a:rPr lang="en-US" sz="2400" dirty="0" smtClean="0">
                <a:solidFill>
                  <a:schemeClr val="bg1"/>
                </a:solidFill>
                <a:effectLst>
                  <a:outerShdw blurRad="38100" dist="38100" dir="2700000" algn="tl">
                    <a:srgbClr val="000000">
                      <a:alpha val="43137"/>
                    </a:srgbClr>
                  </a:outerShdw>
                </a:effectLst>
                <a:latin typeface="Century Gothic" pitchFamily="34" charset="0"/>
              </a:rPr>
              <a:t>$108,600,000</a:t>
            </a:r>
            <a:r>
              <a:rPr lang="en-US" dirty="0" smtClean="0">
                <a:solidFill>
                  <a:schemeClr val="bg1"/>
                </a:solidFill>
                <a:latin typeface="Century Gothic" pitchFamily="34" charset="0"/>
              </a:rPr>
              <a:t>.  </a:t>
            </a:r>
          </a:p>
          <a:p>
            <a:endParaRPr lang="en-US" dirty="0" smtClean="0">
              <a:solidFill>
                <a:schemeClr val="bg1"/>
              </a:solidFill>
              <a:latin typeface="Century Gothic" pitchFamily="34" charset="0"/>
            </a:endParaRPr>
          </a:p>
        </p:txBody>
      </p:sp>
      <p:sp>
        <p:nvSpPr>
          <p:cNvPr id="4" name="TextBox 3"/>
          <p:cNvSpPr txBox="1"/>
          <p:nvPr/>
        </p:nvSpPr>
        <p:spPr>
          <a:xfrm>
            <a:off x="685800" y="3886200"/>
            <a:ext cx="7772400" cy="3323987"/>
          </a:xfrm>
          <a:prstGeom prst="rect">
            <a:avLst/>
          </a:prstGeom>
          <a:noFill/>
        </p:spPr>
        <p:txBody>
          <a:bodyPr wrap="square" rtlCol="0">
            <a:spAutoFit/>
          </a:bodyPr>
          <a:lstStyle/>
          <a:p>
            <a:r>
              <a:rPr lang="en-US" sz="1400" dirty="0" smtClean="0">
                <a:solidFill>
                  <a:schemeClr val="bg1"/>
                </a:solidFill>
                <a:latin typeface="Century Gothic" pitchFamily="34" charset="0"/>
              </a:rPr>
              <a:t>These percentages are based on national statistics and are not the outcomes of these specific 362 youth.  This is a mere illustration of the cost of potential poor outcomes as a whole in our state.</a:t>
            </a:r>
          </a:p>
          <a:p>
            <a:endParaRPr lang="en-US" sz="1400" dirty="0" smtClean="0">
              <a:solidFill>
                <a:schemeClr val="bg1"/>
              </a:solidFill>
              <a:latin typeface="Century Gothic" pitchFamily="34" charset="0"/>
            </a:endParaRPr>
          </a:p>
          <a:p>
            <a:r>
              <a:rPr lang="en-US" sz="1400" dirty="0" smtClean="0">
                <a:solidFill>
                  <a:schemeClr val="bg1"/>
                </a:solidFill>
                <a:latin typeface="Century Gothic" pitchFamily="34" charset="0"/>
              </a:rPr>
              <a:t>The national statistics used above may differ from our state outcomes.  For example, the numbers above assume an average high school completion rate of 58% for young people leaving foster care.  A recent study by CDHS and CDE, however, determined that the graduation rate for students in foster care in Colorado is only approximately 28.7%; thus, this lower outcome would result in a higher cost to our state.</a:t>
            </a:r>
          </a:p>
          <a:p>
            <a:endParaRPr lang="en-US" sz="1400" dirty="0" smtClean="0">
              <a:solidFill>
                <a:schemeClr val="bg1"/>
              </a:solidFill>
              <a:latin typeface="Century Gothic" pitchFamily="34" charset="0"/>
            </a:endParaRPr>
          </a:p>
          <a:p>
            <a:pPr lvl="0"/>
            <a:r>
              <a:rPr lang="en-US" sz="1400" dirty="0" smtClean="0">
                <a:solidFill>
                  <a:schemeClr val="bg1"/>
                </a:solidFill>
                <a:latin typeface="Century Gothic" pitchFamily="34" charset="0"/>
                <a:ea typeface="MS Mincho" pitchFamily="49" charset="-128"/>
                <a:cs typeface="Times New Roman" pitchFamily="18" charset="0"/>
              </a:rPr>
              <a:t>General estimates have been calculated based on Jim Casey Youth Opportunities Initiative. (2013). </a:t>
            </a:r>
            <a:r>
              <a:rPr lang="en-US" sz="1400" i="1" dirty="0" smtClean="0">
                <a:solidFill>
                  <a:schemeClr val="bg1"/>
                </a:solidFill>
                <a:latin typeface="Century Gothic" pitchFamily="34" charset="0"/>
                <a:ea typeface="MS Mincho" pitchFamily="49" charset="-128"/>
                <a:cs typeface="Times New Roman" pitchFamily="18" charset="0"/>
              </a:rPr>
              <a:t>The business case for investing in youth aging out of foster care</a:t>
            </a:r>
            <a:r>
              <a:rPr lang="en-US" sz="1400" dirty="0" smtClean="0">
                <a:solidFill>
                  <a:schemeClr val="bg1"/>
                </a:solidFill>
                <a:latin typeface="Century Gothic" pitchFamily="34" charset="0"/>
                <a:ea typeface="MS Mincho" pitchFamily="49" charset="-128"/>
                <a:cs typeface="Times New Roman" pitchFamily="18" charset="0"/>
              </a:rPr>
              <a:t>. St. Louis, Missouri.</a:t>
            </a:r>
            <a:endParaRPr lang="en-US" sz="1400" dirty="0" smtClean="0">
              <a:solidFill>
                <a:schemeClr val="bg1"/>
              </a:solidFill>
              <a:latin typeface="Century Gothic" pitchFamily="34" charset="0"/>
            </a:endParaRPr>
          </a:p>
          <a:p>
            <a:endParaRPr lang="en-US" sz="1400" dirty="0" smtClean="0">
              <a:solidFill>
                <a:schemeClr val="bg1"/>
              </a:solidFill>
              <a:latin typeface="Century Gothic" pitchFamily="34" charset="0"/>
            </a:endParaRPr>
          </a:p>
          <a:p>
            <a:endParaRPr lang="en-US" sz="1400" dirty="0" smtClean="0">
              <a:solidFill>
                <a:schemeClr val="bg1"/>
              </a:solidFill>
              <a:latin typeface="Century Gothic"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5300" y="1524000"/>
            <a:ext cx="8153400" cy="2339102"/>
          </a:xfrm>
          <a:prstGeom prst="rect">
            <a:avLst/>
          </a:prstGeom>
          <a:noFill/>
        </p:spPr>
        <p:txBody>
          <a:bodyPr wrap="square" rtlCol="0">
            <a:spAutoFit/>
          </a:bodyPr>
          <a:lstStyle/>
          <a:p>
            <a:pPr algn="ctr"/>
            <a:r>
              <a:rPr lang="en-US" sz="2800" dirty="0" smtClean="0">
                <a:solidFill>
                  <a:schemeClr val="bg1"/>
                </a:solidFill>
                <a:latin typeface="Century Gothic" pitchFamily="34" charset="0"/>
              </a:rPr>
              <a:t>For additional information, please contact: </a:t>
            </a:r>
          </a:p>
          <a:p>
            <a:pPr algn="ctr"/>
            <a:endParaRPr lang="en-US" dirty="0" smtClean="0">
              <a:solidFill>
                <a:schemeClr val="bg1"/>
              </a:solidFill>
              <a:latin typeface="Century Gothic" pitchFamily="34" charset="0"/>
            </a:endParaRPr>
          </a:p>
          <a:p>
            <a:pPr algn="ctr"/>
            <a:r>
              <a:rPr lang="en-US" sz="2000" dirty="0" smtClean="0">
                <a:solidFill>
                  <a:schemeClr val="bg1"/>
                </a:solidFill>
                <a:effectLst>
                  <a:outerShdw blurRad="38100" dist="38100" dir="2700000" algn="tl">
                    <a:srgbClr val="000000">
                      <a:alpha val="43137"/>
                    </a:srgbClr>
                  </a:outerShdw>
                </a:effectLst>
                <a:latin typeface="Century Gothic" pitchFamily="34" charset="0"/>
              </a:rPr>
              <a:t>Betsy Fordyce</a:t>
            </a:r>
          </a:p>
          <a:p>
            <a:pPr algn="ctr"/>
            <a:r>
              <a:rPr lang="en-US" sz="2000" dirty="0" smtClean="0">
                <a:solidFill>
                  <a:schemeClr val="bg1"/>
                </a:solidFill>
                <a:latin typeface="Century Gothic" pitchFamily="34" charset="0"/>
              </a:rPr>
              <a:t>Director of Advocacy Initiatives</a:t>
            </a:r>
          </a:p>
          <a:p>
            <a:pPr algn="ctr"/>
            <a:r>
              <a:rPr lang="en-US" sz="2000" dirty="0" smtClean="0">
                <a:solidFill>
                  <a:schemeClr val="bg1"/>
                </a:solidFill>
                <a:latin typeface="Century Gothic" pitchFamily="34" charset="0"/>
              </a:rPr>
              <a:t>Rocky Mountain Children’s Law Center</a:t>
            </a:r>
          </a:p>
          <a:p>
            <a:pPr algn="ctr"/>
            <a:r>
              <a:rPr lang="en-US" sz="2000" dirty="0" smtClean="0">
                <a:solidFill>
                  <a:schemeClr val="bg1"/>
                </a:solidFill>
                <a:latin typeface="Century Gothic" pitchFamily="34" charset="0"/>
              </a:rPr>
              <a:t>bfordyce@childlawcenter.org</a:t>
            </a:r>
          </a:p>
          <a:p>
            <a:pPr algn="ctr"/>
            <a:r>
              <a:rPr lang="en-US" sz="2000" dirty="0" smtClean="0">
                <a:solidFill>
                  <a:schemeClr val="bg1"/>
                </a:solidFill>
                <a:latin typeface="Century Gothic" pitchFamily="34" charset="0"/>
              </a:rPr>
              <a:t>303-692-1165</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81200" y="5657671"/>
            <a:ext cx="5562600" cy="923330"/>
          </a:xfrm>
          <a:prstGeom prst="rect">
            <a:avLst/>
          </a:prstGeom>
        </p:spPr>
        <p:txBody>
          <a:bodyPr wrap="square" anchor="ctr">
            <a:spAutoFit/>
          </a:bodyPr>
          <a:lstStyle/>
          <a:p>
            <a:endParaRPr lang="en-US" dirty="0"/>
          </a:p>
          <a:p>
            <a:endParaRPr lang="en-US" dirty="0"/>
          </a:p>
          <a:p>
            <a:pPr algn="ctr"/>
            <a:r>
              <a:rPr lang="en-US" dirty="0"/>
              <a:t> </a:t>
            </a:r>
          </a:p>
        </p:txBody>
      </p:sp>
      <p:sp>
        <p:nvSpPr>
          <p:cNvPr id="8" name="TextBox 7"/>
          <p:cNvSpPr txBox="1"/>
          <p:nvPr/>
        </p:nvSpPr>
        <p:spPr>
          <a:xfrm>
            <a:off x="266700" y="469642"/>
            <a:ext cx="8610600" cy="5016758"/>
          </a:xfrm>
          <a:prstGeom prst="rect">
            <a:avLst/>
          </a:prstGeom>
          <a:noFill/>
        </p:spPr>
        <p:txBody>
          <a:bodyPr wrap="square" rtlCol="0">
            <a:spAutoFit/>
          </a:bodyPr>
          <a:lstStyle/>
          <a:p>
            <a:r>
              <a:rPr lang="en-US" sz="4000" dirty="0" smtClean="0">
                <a:solidFill>
                  <a:schemeClr val="bg1"/>
                </a:solidFill>
                <a:effectLst>
                  <a:outerShdw blurRad="38100" dist="38100" dir="2700000" algn="tl">
                    <a:srgbClr val="000000">
                      <a:alpha val="43137"/>
                    </a:srgbClr>
                  </a:outerShdw>
                </a:effectLst>
                <a:latin typeface="Century Gothic" pitchFamily="34" charset="0"/>
              </a:rPr>
              <a:t>Today’s Roadmap . . . </a:t>
            </a:r>
          </a:p>
          <a:p>
            <a:endParaRPr lang="en-US" sz="2800" dirty="0" smtClean="0">
              <a:solidFill>
                <a:schemeClr val="bg1"/>
              </a:solidFill>
              <a:effectLst>
                <a:outerShdw blurRad="38100" dist="38100" dir="2700000" algn="tl">
                  <a:srgbClr val="000000">
                    <a:alpha val="43137"/>
                  </a:srgbClr>
                </a:outerShdw>
              </a:effectLst>
              <a:latin typeface="Century Gothic" pitchFamily="34" charset="0"/>
            </a:endParaRPr>
          </a:p>
          <a:p>
            <a:pPr marL="914400" indent="-457200">
              <a:buFont typeface="Arial" pitchFamily="34" charset="0"/>
              <a:buChar char="•"/>
            </a:pPr>
            <a:r>
              <a:rPr lang="en-US" sz="2800" dirty="0" smtClean="0">
                <a:solidFill>
                  <a:schemeClr val="bg1"/>
                </a:solidFill>
                <a:latin typeface="Century Gothic" pitchFamily="34" charset="0"/>
              </a:rPr>
              <a:t>The Basics of Foster Care Re-Entry</a:t>
            </a:r>
          </a:p>
          <a:p>
            <a:pPr marL="914400" indent="-457200">
              <a:buFont typeface="Arial" pitchFamily="34" charset="0"/>
              <a:buChar char="•"/>
            </a:pPr>
            <a:r>
              <a:rPr lang="en-US" sz="2800" dirty="0" smtClean="0">
                <a:solidFill>
                  <a:schemeClr val="bg1"/>
                </a:solidFill>
                <a:latin typeface="Century Gothic" pitchFamily="34" charset="0"/>
              </a:rPr>
              <a:t>Recognition of Current System Issues</a:t>
            </a:r>
          </a:p>
          <a:p>
            <a:pPr marL="914400" indent="-457200">
              <a:buFont typeface="Arial" pitchFamily="34" charset="0"/>
              <a:buChar char="•"/>
            </a:pPr>
            <a:r>
              <a:rPr lang="en-US" sz="2800" dirty="0" smtClean="0">
                <a:solidFill>
                  <a:schemeClr val="bg1"/>
                </a:solidFill>
                <a:latin typeface="Century Gothic" pitchFamily="34" charset="0"/>
              </a:rPr>
              <a:t>Statutory Background for Re-Entry</a:t>
            </a:r>
          </a:p>
          <a:p>
            <a:pPr marL="914400" indent="-457200">
              <a:buFont typeface="Arial" pitchFamily="34" charset="0"/>
              <a:buChar char="•"/>
            </a:pPr>
            <a:r>
              <a:rPr lang="en-US" sz="2800" dirty="0" smtClean="0">
                <a:solidFill>
                  <a:schemeClr val="bg1"/>
                </a:solidFill>
                <a:latin typeface="Century Gothic" pitchFamily="34" charset="0"/>
              </a:rPr>
              <a:t>Proposed Areas of Action in Legislation &amp; Practice</a:t>
            </a:r>
          </a:p>
          <a:p>
            <a:pPr marL="914400" indent="-457200">
              <a:buFont typeface="Arial" pitchFamily="34" charset="0"/>
              <a:buChar char="•"/>
            </a:pPr>
            <a:r>
              <a:rPr lang="en-US" sz="2800" dirty="0" smtClean="0">
                <a:solidFill>
                  <a:schemeClr val="bg1"/>
                </a:solidFill>
                <a:latin typeface="Century Gothic" pitchFamily="34" charset="0"/>
              </a:rPr>
              <a:t>Key Examples from Other States</a:t>
            </a:r>
          </a:p>
          <a:p>
            <a:pPr marL="914400" indent="-457200">
              <a:buFont typeface="Arial" pitchFamily="34" charset="0"/>
              <a:buChar char="•"/>
            </a:pPr>
            <a:r>
              <a:rPr lang="en-US" sz="2800" dirty="0" smtClean="0">
                <a:solidFill>
                  <a:schemeClr val="bg1"/>
                </a:solidFill>
                <a:latin typeface="Century Gothic" pitchFamily="34" charset="0"/>
              </a:rPr>
              <a:t>The Cost-Benefit of Investing in our Older Foster Youth</a:t>
            </a:r>
          </a:p>
          <a:p>
            <a:pPr marL="914400" indent="-457200">
              <a:buFont typeface="Arial" pitchFamily="34" charset="0"/>
              <a:buChar char="•"/>
            </a:pPr>
            <a:endParaRPr lang="en-US" sz="2800" dirty="0" smtClean="0">
              <a:solidFill>
                <a:schemeClr val="bg1"/>
              </a:solidFill>
              <a:latin typeface="Century Gothic"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81200" y="5657671"/>
            <a:ext cx="5562600" cy="923330"/>
          </a:xfrm>
          <a:prstGeom prst="rect">
            <a:avLst/>
          </a:prstGeom>
        </p:spPr>
        <p:txBody>
          <a:bodyPr wrap="square" anchor="ctr">
            <a:spAutoFit/>
          </a:bodyPr>
          <a:lstStyle/>
          <a:p>
            <a:endParaRPr lang="en-US" dirty="0"/>
          </a:p>
          <a:p>
            <a:endParaRPr lang="en-US" dirty="0"/>
          </a:p>
          <a:p>
            <a:pPr algn="ctr"/>
            <a:r>
              <a:rPr lang="en-US" dirty="0"/>
              <a:t> </a:t>
            </a:r>
          </a:p>
        </p:txBody>
      </p:sp>
      <p:sp>
        <p:nvSpPr>
          <p:cNvPr id="3" name="TextBox 2"/>
          <p:cNvSpPr txBox="1"/>
          <p:nvPr/>
        </p:nvSpPr>
        <p:spPr>
          <a:xfrm>
            <a:off x="381000" y="685800"/>
            <a:ext cx="8382000" cy="5201424"/>
          </a:xfrm>
          <a:prstGeom prst="rect">
            <a:avLst/>
          </a:prstGeom>
          <a:noFill/>
        </p:spPr>
        <p:txBody>
          <a:bodyPr wrap="square" rtlCol="0">
            <a:spAutoFit/>
          </a:bodyPr>
          <a:lstStyle/>
          <a:p>
            <a:pPr algn="ctr"/>
            <a:r>
              <a:rPr lang="en-US" sz="4400" b="1" dirty="0" smtClean="0">
                <a:solidFill>
                  <a:schemeClr val="bg1"/>
                </a:solidFill>
                <a:effectLst>
                  <a:outerShdw blurRad="38100" dist="38100" dir="2700000" algn="tl">
                    <a:srgbClr val="000000">
                      <a:alpha val="43137"/>
                    </a:srgbClr>
                  </a:outerShdw>
                </a:effectLst>
                <a:latin typeface="Century Gothic" pitchFamily="34" charset="0"/>
              </a:rPr>
              <a:t>What is Foster Care Re-Entry?</a:t>
            </a:r>
          </a:p>
          <a:p>
            <a:pPr algn="ctr"/>
            <a:endParaRPr lang="en-US" sz="3200" dirty="0">
              <a:solidFill>
                <a:schemeClr val="bg1"/>
              </a:solidFill>
              <a:latin typeface="Century Gothic" pitchFamily="34" charset="0"/>
            </a:endParaRPr>
          </a:p>
          <a:p>
            <a:pPr algn="ctr"/>
            <a:r>
              <a:rPr lang="en-US" sz="3200" dirty="0" smtClean="0">
                <a:solidFill>
                  <a:schemeClr val="bg1"/>
                </a:solidFill>
                <a:latin typeface="Century Gothic" pitchFamily="34" charset="0"/>
              </a:rPr>
              <a:t>Process of allowing young people (**specifically ages 18 to 21) the opportunity to leave the system and test their independence, while providing an option to RE-ENTER the child welfare system in order to gain the skills, supports, and resources necessary to build a successful, independent life as an adult.</a:t>
            </a:r>
            <a:endParaRPr lang="en-US" sz="3200" dirty="0">
              <a:solidFill>
                <a:schemeClr val="bg1"/>
              </a:solidFill>
              <a:latin typeface="Century Gothic"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81200" y="5657671"/>
            <a:ext cx="5562600" cy="923330"/>
          </a:xfrm>
          <a:prstGeom prst="rect">
            <a:avLst/>
          </a:prstGeom>
        </p:spPr>
        <p:txBody>
          <a:bodyPr wrap="square" anchor="ctr">
            <a:spAutoFit/>
          </a:bodyPr>
          <a:lstStyle/>
          <a:p>
            <a:endParaRPr lang="en-US" dirty="0"/>
          </a:p>
          <a:p>
            <a:endParaRPr lang="en-US" dirty="0"/>
          </a:p>
          <a:p>
            <a:pPr algn="ctr"/>
            <a:r>
              <a:rPr lang="en-US" dirty="0"/>
              <a:t> </a:t>
            </a:r>
          </a:p>
        </p:txBody>
      </p:sp>
      <p:sp>
        <p:nvSpPr>
          <p:cNvPr id="3" name="Content Placeholder 2"/>
          <p:cNvSpPr txBox="1">
            <a:spLocks/>
          </p:cNvSpPr>
          <p:nvPr/>
        </p:nvSpPr>
        <p:spPr>
          <a:xfrm>
            <a:off x="457200" y="1828800"/>
            <a:ext cx="8229600" cy="3903775"/>
          </a:xfrm>
          <a:prstGeom prst="rect">
            <a:avLst/>
          </a:prstGeom>
        </p:spPr>
        <p:txBody>
          <a:bodyPr vert="horz" lIns="91440" tIns="45720" rIns="91440" bIns="45720" rtlCol="0">
            <a:normAutofit fontScale="85000" lnSpcReduction="10000"/>
          </a:bodyPr>
          <a:lstStyle/>
          <a:p>
            <a:pPr marL="0" marR="0" lvl="0" indent="0" algn="ctr" defTabSz="914400" rtl="0" eaLnBrk="1" fontAlgn="auto" latinLnBrk="0" hangingPunct="1">
              <a:lnSpc>
                <a:spcPct val="100000"/>
              </a:lnSpc>
              <a:spcBef>
                <a:spcPts val="1824"/>
              </a:spcBef>
              <a:spcAft>
                <a:spcPts val="0"/>
              </a:spcAft>
              <a:buClrTx/>
              <a:buSzTx/>
              <a:buFont typeface="Arial" pitchFamily="34" charset="0"/>
              <a:buNone/>
              <a:tabLst/>
              <a:defRPr/>
            </a:pPr>
            <a:r>
              <a:rPr kumimoji="0" lang="en-US" sz="2800" b="1" i="0" u="none" strike="noStrike" kern="1200" cap="none" spc="0" normalizeH="0" baseline="0" noProof="0" dirty="0" smtClean="0">
                <a:ln>
                  <a:noFill/>
                </a:ln>
                <a:solidFill>
                  <a:schemeClr val="bg1"/>
                </a:solidFill>
                <a:effectLst/>
                <a:uLnTx/>
                <a:uFillTx/>
                <a:latin typeface="Century Gothic"/>
                <a:ea typeface="+mn-ea"/>
                <a:cs typeface="Century Gothic"/>
              </a:rPr>
              <a:t>Youth are exiting the system without adequate support systems, permanent connections, and skills necessary to successfully transition to adulthood. </a:t>
            </a:r>
          </a:p>
          <a:p>
            <a:pPr marL="0" marR="0" lvl="0" indent="0" defTabSz="914400" rtl="0" eaLnBrk="1" fontAlgn="auto" latinLnBrk="0" hangingPunct="1">
              <a:lnSpc>
                <a:spcPct val="100000"/>
              </a:lnSpc>
              <a:spcBef>
                <a:spcPts val="1824"/>
              </a:spcBef>
              <a:spcAft>
                <a:spcPts val="0"/>
              </a:spcAft>
              <a:buClrTx/>
              <a:buSzTx/>
              <a:buFont typeface="Arial" pitchFamily="34" charset="0"/>
              <a:buNone/>
              <a:tabLst/>
              <a:defRPr/>
            </a:pPr>
            <a:r>
              <a:rPr kumimoji="0" lang="en-US" sz="2353" b="0" i="0" u="none" strike="noStrike" kern="1200" cap="none" spc="0" normalizeH="0" baseline="0" noProof="0" dirty="0" smtClean="0">
                <a:ln>
                  <a:noFill/>
                </a:ln>
                <a:solidFill>
                  <a:schemeClr val="bg1"/>
                </a:solidFill>
                <a:effectLst/>
                <a:uLnTx/>
                <a:uFillTx/>
                <a:latin typeface="Century Gothic"/>
                <a:ea typeface="+mn-ea"/>
                <a:cs typeface="Century Gothic"/>
              </a:rPr>
              <a:t>As a result, they experience:</a:t>
            </a:r>
          </a:p>
          <a:p>
            <a:pPr marL="914400" marR="0" lvl="0" indent="-457200" defTabSz="914400" rtl="0" eaLnBrk="1" fontAlgn="auto" latinLnBrk="0" hangingPunct="1">
              <a:lnSpc>
                <a:spcPct val="100000"/>
              </a:lnSpc>
              <a:spcBef>
                <a:spcPts val="1824"/>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bg1"/>
                </a:solidFill>
                <a:effectLst/>
                <a:uLnTx/>
                <a:uFillTx/>
                <a:latin typeface="Century Gothic"/>
                <a:ea typeface="+mn-ea"/>
                <a:cs typeface="Century Gothic"/>
              </a:rPr>
              <a:t>Lower high school graduation and GED completion rates,</a:t>
            </a:r>
          </a:p>
          <a:p>
            <a:pPr marL="914400" marR="0" lvl="0" indent="-457200" defTabSz="914400" rtl="0" eaLnBrk="1" fontAlgn="auto" latinLnBrk="0" hangingPunct="1">
              <a:lnSpc>
                <a:spcPct val="100000"/>
              </a:lnSpc>
              <a:spcBef>
                <a:spcPts val="1824"/>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bg1"/>
                </a:solidFill>
                <a:effectLst/>
                <a:uLnTx/>
                <a:uFillTx/>
                <a:latin typeface="Century Gothic"/>
                <a:ea typeface="+mn-ea"/>
                <a:cs typeface="Century Gothic"/>
              </a:rPr>
              <a:t>Greater reliance on public assistance,</a:t>
            </a:r>
          </a:p>
          <a:p>
            <a:pPr marL="914400" marR="0" lvl="0" indent="-457200" defTabSz="914400" rtl="0" eaLnBrk="1" fontAlgn="auto" latinLnBrk="0" hangingPunct="1">
              <a:lnSpc>
                <a:spcPct val="100000"/>
              </a:lnSpc>
              <a:spcBef>
                <a:spcPts val="1824"/>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bg1"/>
                </a:solidFill>
                <a:effectLst/>
                <a:uLnTx/>
                <a:uFillTx/>
                <a:latin typeface="Century Gothic"/>
                <a:ea typeface="+mn-ea"/>
                <a:cs typeface="Century Gothic"/>
              </a:rPr>
              <a:t>Increased rates of unemployment, homelessness, mental and physical health problems, unplanned pregnancies, incarceration, human trafficking and victimization.  </a:t>
            </a:r>
            <a:endParaRPr kumimoji="0" lang="en-US" sz="2200" b="0" i="0" u="none" strike="noStrike" kern="1200" cap="none" spc="0" normalizeH="0" baseline="0" noProof="0" dirty="0" smtClean="0">
              <a:ln>
                <a:noFill/>
              </a:ln>
              <a:solidFill>
                <a:schemeClr val="bg1"/>
              </a:solidFill>
              <a:effectLst/>
              <a:uLnTx/>
              <a:uFillTx/>
              <a:latin typeface="Century Gothic"/>
              <a:ea typeface="+mn-ea"/>
              <a:cs typeface="Century Gothic"/>
            </a:endParaRPr>
          </a:p>
        </p:txBody>
      </p:sp>
      <p:sp>
        <p:nvSpPr>
          <p:cNvPr id="4" name="TextBox 3"/>
          <p:cNvSpPr txBox="1"/>
          <p:nvPr/>
        </p:nvSpPr>
        <p:spPr>
          <a:xfrm>
            <a:off x="0" y="6029980"/>
            <a:ext cx="9144000" cy="523220"/>
          </a:xfrm>
          <a:prstGeom prst="rect">
            <a:avLst/>
          </a:prstGeom>
          <a:noFill/>
        </p:spPr>
        <p:txBody>
          <a:bodyPr wrap="square" rtlCol="0" anchor="b">
            <a:spAutoFit/>
          </a:bodyPr>
          <a:lstStyle/>
          <a:p>
            <a:pPr algn="ctr"/>
            <a:r>
              <a:rPr lang="en-US" sz="1400" dirty="0" smtClean="0">
                <a:solidFill>
                  <a:schemeClr val="bg1"/>
                </a:solidFill>
                <a:latin typeface="Century Gothic" pitchFamily="34" charset="0"/>
              </a:rPr>
              <a:t>Colorado NYTD Youth Survey; Courtney, M.E., and </a:t>
            </a:r>
            <a:r>
              <a:rPr lang="en-US" sz="1400" dirty="0" err="1" smtClean="0">
                <a:solidFill>
                  <a:schemeClr val="bg1"/>
                </a:solidFill>
                <a:latin typeface="Century Gothic" pitchFamily="34" charset="0"/>
              </a:rPr>
              <a:t>Dworsky</a:t>
            </a:r>
            <a:r>
              <a:rPr lang="en-US" sz="1400" dirty="0" smtClean="0">
                <a:solidFill>
                  <a:schemeClr val="bg1"/>
                </a:solidFill>
                <a:latin typeface="Century Gothic" pitchFamily="34" charset="0"/>
              </a:rPr>
              <a:t>, A. (2007).  </a:t>
            </a:r>
            <a:r>
              <a:rPr lang="en-US" sz="1400" i="1" dirty="0" smtClean="0">
                <a:solidFill>
                  <a:schemeClr val="bg1"/>
                </a:solidFill>
                <a:latin typeface="Century Gothic" pitchFamily="34" charset="0"/>
              </a:rPr>
              <a:t>Midwest Evaluation of the Adult Functioning of Former Foster Youth: Outcomes at Age 21</a:t>
            </a:r>
            <a:r>
              <a:rPr lang="en-US" sz="1400" dirty="0" smtClean="0">
                <a:solidFill>
                  <a:schemeClr val="bg1"/>
                </a:solidFill>
                <a:latin typeface="Century Gothic" pitchFamily="34" charset="0"/>
              </a:rPr>
              <a:t>. Chicago, IL: Chapin Hall Center for Children.</a:t>
            </a:r>
            <a:endParaRPr lang="en-US" sz="1400" dirty="0">
              <a:solidFill>
                <a:schemeClr val="bg1"/>
              </a:solidFill>
              <a:latin typeface="Century Gothic" pitchFamily="34" charset="0"/>
            </a:endParaRPr>
          </a:p>
        </p:txBody>
      </p:sp>
      <p:sp>
        <p:nvSpPr>
          <p:cNvPr id="7" name="Title 1"/>
          <p:cNvSpPr txBox="1">
            <a:spLocks/>
          </p:cNvSpPr>
          <p:nvPr/>
        </p:nvSpPr>
        <p:spPr>
          <a:xfrm>
            <a:off x="158380" y="76200"/>
            <a:ext cx="8229600" cy="1547155"/>
          </a:xfrm>
          <a:prstGeom prst="rect">
            <a:avLst/>
          </a:prstGeom>
        </p:spPr>
        <p:txBody>
          <a:bodyPr vert="horz" lIns="91440" tIns="45720" rIns="91440" bIns="45720" rtlCol="0" anchor="ctr">
            <a:normAutofit fontScale="92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Century Gothic"/>
                <a:ea typeface="+mj-ea"/>
                <a:cs typeface="Century Gothic"/>
              </a:rPr>
              <a:t>Defining the Problem &amp; </a:t>
            </a:r>
            <a:br>
              <a:rPr kumimoji="0" lang="en-US" sz="36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Century Gothic"/>
                <a:ea typeface="+mj-ea"/>
                <a:cs typeface="Century Gothic"/>
              </a:rPr>
            </a:br>
            <a:r>
              <a:rPr kumimoji="0" lang="en-US" sz="36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Century Gothic"/>
                <a:ea typeface="+mj-ea"/>
                <a:cs typeface="Century Gothic"/>
              </a:rPr>
              <a:t>		Recognizing an Opportunity:</a:t>
            </a:r>
            <a:endParaRPr kumimoji="0" lang="en-US" sz="36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Century Gothic"/>
              <a:ea typeface="+mj-ea"/>
              <a:cs typeface="Century Gothic"/>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2200" dirty="0" smtClean="0">
                <a:solidFill>
                  <a:schemeClr val="bg1"/>
                </a:solidFill>
                <a:effectLst>
                  <a:outerShdw blurRad="38100" dist="38100" dir="2700000" algn="tl">
                    <a:srgbClr val="000000">
                      <a:alpha val="43137"/>
                    </a:srgbClr>
                  </a:outerShdw>
                </a:effectLst>
                <a:latin typeface="Century Gothic" pitchFamily="34" charset="0"/>
              </a:rPr>
              <a:t>National Education Outcomes: Highest Completed Grade – Comparison of Former Foster Youth (Midwest Study) and Peers (Add Health Study)</a:t>
            </a:r>
            <a:endParaRPr lang="en-US" sz="2200" dirty="0">
              <a:solidFill>
                <a:schemeClr val="bg1"/>
              </a:solidFill>
              <a:effectLst>
                <a:outerShdw blurRad="38100" dist="38100" dir="2700000" algn="tl">
                  <a:srgbClr val="000000">
                    <a:alpha val="43137"/>
                  </a:srgbClr>
                </a:outerShdw>
              </a:effectLst>
              <a:latin typeface="Century Gothic" pitchFamily="34" charset="0"/>
            </a:endParaRPr>
          </a:p>
        </p:txBody>
      </p:sp>
      <p:graphicFrame>
        <p:nvGraphicFramePr>
          <p:cNvPr id="3" name="Chart 2"/>
          <p:cNvGraphicFramePr/>
          <p:nvPr/>
        </p:nvGraphicFramePr>
        <p:xfrm>
          <a:off x="381000" y="533400"/>
          <a:ext cx="8534400" cy="54864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0" y="6182380"/>
            <a:ext cx="9144000" cy="523220"/>
          </a:xfrm>
          <a:prstGeom prst="rect">
            <a:avLst/>
          </a:prstGeom>
          <a:noFill/>
        </p:spPr>
        <p:txBody>
          <a:bodyPr wrap="square" rtlCol="0" anchor="b">
            <a:spAutoFit/>
          </a:bodyPr>
          <a:lstStyle/>
          <a:p>
            <a:pPr algn="ctr"/>
            <a:r>
              <a:rPr lang="en-US" sz="1400" dirty="0" smtClean="0">
                <a:solidFill>
                  <a:schemeClr val="bg1"/>
                </a:solidFill>
                <a:latin typeface="Century Gothic" pitchFamily="34" charset="0"/>
              </a:rPr>
              <a:t>Courtney, M.E., and </a:t>
            </a:r>
            <a:r>
              <a:rPr lang="en-US" sz="1400" dirty="0" err="1" smtClean="0">
                <a:solidFill>
                  <a:schemeClr val="bg1"/>
                </a:solidFill>
                <a:latin typeface="Century Gothic" pitchFamily="34" charset="0"/>
              </a:rPr>
              <a:t>Dworsky</a:t>
            </a:r>
            <a:r>
              <a:rPr lang="en-US" sz="1400" dirty="0" smtClean="0">
                <a:solidFill>
                  <a:schemeClr val="bg1"/>
                </a:solidFill>
                <a:latin typeface="Century Gothic" pitchFamily="34" charset="0"/>
              </a:rPr>
              <a:t>, A. (2007).  </a:t>
            </a:r>
            <a:r>
              <a:rPr lang="en-US" sz="1400" i="1" dirty="0" smtClean="0">
                <a:solidFill>
                  <a:schemeClr val="bg1"/>
                </a:solidFill>
                <a:latin typeface="Century Gothic" pitchFamily="34" charset="0"/>
              </a:rPr>
              <a:t>Midwest Evaluation of the Adult Functioning of Former Foster Youth: Outcomes at Age 21</a:t>
            </a:r>
            <a:r>
              <a:rPr lang="en-US" sz="1400" dirty="0" smtClean="0">
                <a:solidFill>
                  <a:schemeClr val="bg1"/>
                </a:solidFill>
                <a:latin typeface="Century Gothic" pitchFamily="34" charset="0"/>
              </a:rPr>
              <a:t>. Chicago, IL: Chapin Hall Center for Children.</a:t>
            </a:r>
            <a:endParaRPr lang="en-US" sz="1400" dirty="0">
              <a:solidFill>
                <a:schemeClr val="bg1"/>
              </a:solidFill>
              <a:latin typeface="Century Gothic"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z="2800" dirty="0" smtClean="0">
                <a:solidFill>
                  <a:schemeClr val="bg1"/>
                </a:solidFill>
                <a:effectLst>
                  <a:outerShdw blurRad="38100" dist="38100" dir="2700000" algn="tl">
                    <a:srgbClr val="000000">
                      <a:alpha val="43137"/>
                    </a:srgbClr>
                  </a:outerShdw>
                </a:effectLst>
                <a:latin typeface="Century Gothic" pitchFamily="34" charset="0"/>
              </a:rPr>
              <a:t>High School Graduation Outcomes in Colorado</a:t>
            </a:r>
            <a:endParaRPr lang="en-US" sz="2800" dirty="0">
              <a:solidFill>
                <a:schemeClr val="bg1"/>
              </a:solidFill>
              <a:effectLst>
                <a:outerShdw blurRad="38100" dist="38100" dir="2700000" algn="tl">
                  <a:srgbClr val="000000">
                    <a:alpha val="43137"/>
                  </a:srgbClr>
                </a:outerShdw>
              </a:effectLst>
              <a:latin typeface="Century Gothic" pitchFamily="34" charset="0"/>
            </a:endParaRPr>
          </a:p>
        </p:txBody>
      </p:sp>
      <p:graphicFrame>
        <p:nvGraphicFramePr>
          <p:cNvPr id="3" name="Chart 2"/>
          <p:cNvGraphicFramePr/>
          <p:nvPr/>
        </p:nvGraphicFramePr>
        <p:xfrm>
          <a:off x="304800" y="914400"/>
          <a:ext cx="8534400"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457200" y="6106180"/>
            <a:ext cx="8229600" cy="523220"/>
          </a:xfrm>
          <a:prstGeom prst="rect">
            <a:avLst/>
          </a:prstGeom>
          <a:noFill/>
        </p:spPr>
        <p:txBody>
          <a:bodyPr wrap="square" rtlCol="0">
            <a:spAutoFit/>
          </a:bodyPr>
          <a:lstStyle/>
          <a:p>
            <a:r>
              <a:rPr lang="en-US" sz="1400" dirty="0" smtClean="0">
                <a:solidFill>
                  <a:schemeClr val="bg1"/>
                </a:solidFill>
                <a:latin typeface="Century Gothic" pitchFamily="34" charset="0"/>
              </a:rPr>
              <a:t>Clemens, E.V. (2014).  </a:t>
            </a:r>
            <a:r>
              <a:rPr lang="en-US" sz="1400" i="1" dirty="0" smtClean="0">
                <a:solidFill>
                  <a:schemeClr val="bg1"/>
                </a:solidFill>
                <a:latin typeface="Century Gothic" pitchFamily="34" charset="0"/>
              </a:rPr>
              <a:t>Graduation and Dropout Rates for Colorado Students in Foster Care: 5-Year Trend Analysis (2007-08 to 2011-12)</a:t>
            </a:r>
            <a:r>
              <a:rPr lang="en-US" sz="1400" dirty="0" smtClean="0">
                <a:solidFill>
                  <a:schemeClr val="bg1"/>
                </a:solidFill>
                <a:latin typeface="Century Gothic" pitchFamily="34" charset="0"/>
              </a:rPr>
              <a:t>.   Greeley, CO: University of Northern Colorado.</a:t>
            </a:r>
            <a:endParaRPr lang="en-US" sz="1400" i="1" dirty="0">
              <a:solidFill>
                <a:schemeClr val="bg1"/>
              </a:solidFill>
              <a:latin typeface="Century Gothic"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7038"/>
            <a:ext cx="8229600" cy="487362"/>
          </a:xfrm>
        </p:spPr>
        <p:txBody>
          <a:bodyPr>
            <a:noAutofit/>
          </a:bodyPr>
          <a:lstStyle/>
          <a:p>
            <a:r>
              <a:rPr lang="en-US" sz="2400" dirty="0" smtClean="0">
                <a:solidFill>
                  <a:schemeClr val="bg1"/>
                </a:solidFill>
                <a:effectLst>
                  <a:outerShdw blurRad="38100" dist="38100" dir="2700000" algn="tl">
                    <a:srgbClr val="000000">
                      <a:alpha val="43137"/>
                    </a:srgbClr>
                  </a:outerShdw>
                </a:effectLst>
                <a:latin typeface="Century Gothic" pitchFamily="34" charset="0"/>
              </a:rPr>
              <a:t>National Outcomes on Criminal Justice System Involvement: Comparison by Gender of Former Foster Youth (Midwest Study) and Peers (Add Health Study)</a:t>
            </a:r>
            <a:endParaRPr lang="en-US" sz="2400" dirty="0">
              <a:solidFill>
                <a:schemeClr val="bg1"/>
              </a:solidFill>
              <a:effectLst>
                <a:outerShdw blurRad="38100" dist="38100" dir="2700000" algn="tl">
                  <a:srgbClr val="000000">
                    <a:alpha val="43137"/>
                  </a:srgbClr>
                </a:outerShdw>
              </a:effectLst>
              <a:latin typeface="Century Gothic" pitchFamily="34" charset="0"/>
            </a:endParaRPr>
          </a:p>
        </p:txBody>
      </p:sp>
      <p:graphicFrame>
        <p:nvGraphicFramePr>
          <p:cNvPr id="3" name="Chart 2"/>
          <p:cNvGraphicFramePr/>
          <p:nvPr/>
        </p:nvGraphicFramePr>
        <p:xfrm>
          <a:off x="304800" y="1219200"/>
          <a:ext cx="4191000" cy="56388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2438400" y="1688068"/>
            <a:ext cx="2286000" cy="369332"/>
          </a:xfrm>
          <a:prstGeom prst="rect">
            <a:avLst/>
          </a:prstGeom>
          <a:noFill/>
        </p:spPr>
        <p:txBody>
          <a:bodyPr wrap="square" rtlCol="0">
            <a:spAutoFit/>
          </a:bodyPr>
          <a:lstStyle/>
          <a:p>
            <a:pPr algn="ctr"/>
            <a:r>
              <a:rPr lang="en-US" dirty="0" smtClean="0">
                <a:solidFill>
                  <a:schemeClr val="bg1"/>
                </a:solidFill>
                <a:latin typeface="Century Gothic" pitchFamily="34" charset="0"/>
              </a:rPr>
              <a:t>Males</a:t>
            </a:r>
            <a:endParaRPr lang="en-US" dirty="0">
              <a:solidFill>
                <a:schemeClr val="bg1"/>
              </a:solidFill>
              <a:latin typeface="Century Gothic" pitchFamily="34" charset="0"/>
            </a:endParaRPr>
          </a:p>
        </p:txBody>
      </p:sp>
      <p:sp>
        <p:nvSpPr>
          <p:cNvPr id="6" name="TextBox 5"/>
          <p:cNvSpPr txBox="1"/>
          <p:nvPr/>
        </p:nvSpPr>
        <p:spPr>
          <a:xfrm>
            <a:off x="6858000" y="1688068"/>
            <a:ext cx="2286000" cy="369332"/>
          </a:xfrm>
          <a:prstGeom prst="rect">
            <a:avLst/>
          </a:prstGeom>
          <a:noFill/>
        </p:spPr>
        <p:txBody>
          <a:bodyPr wrap="square" rtlCol="0">
            <a:spAutoFit/>
          </a:bodyPr>
          <a:lstStyle/>
          <a:p>
            <a:pPr algn="ctr"/>
            <a:r>
              <a:rPr lang="en-US" dirty="0" smtClean="0">
                <a:solidFill>
                  <a:schemeClr val="bg1"/>
                </a:solidFill>
                <a:latin typeface="Century Gothic" pitchFamily="34" charset="0"/>
              </a:rPr>
              <a:t>Females</a:t>
            </a:r>
            <a:endParaRPr lang="en-US" dirty="0">
              <a:solidFill>
                <a:schemeClr val="bg1"/>
              </a:solidFill>
              <a:latin typeface="Century Gothic" pitchFamily="34" charset="0"/>
            </a:endParaRPr>
          </a:p>
        </p:txBody>
      </p:sp>
      <p:graphicFrame>
        <p:nvGraphicFramePr>
          <p:cNvPr id="8" name="Chart 7"/>
          <p:cNvGraphicFramePr/>
          <p:nvPr/>
        </p:nvGraphicFramePr>
        <p:xfrm>
          <a:off x="4724400" y="1219200"/>
          <a:ext cx="4191000" cy="56388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7038"/>
            <a:ext cx="8229600" cy="487362"/>
          </a:xfrm>
        </p:spPr>
        <p:txBody>
          <a:bodyPr>
            <a:noAutofit/>
          </a:bodyPr>
          <a:lstStyle/>
          <a:p>
            <a:r>
              <a:rPr lang="en-US" sz="2400" dirty="0" smtClean="0">
                <a:solidFill>
                  <a:schemeClr val="bg1"/>
                </a:solidFill>
                <a:effectLst>
                  <a:outerShdw blurRad="38100" dist="38100" dir="2700000" algn="tl">
                    <a:srgbClr val="000000">
                      <a:alpha val="43137"/>
                    </a:srgbClr>
                  </a:outerShdw>
                </a:effectLst>
                <a:latin typeface="Century Gothic" pitchFamily="34" charset="0"/>
              </a:rPr>
              <a:t>National Outcomes on Pregnancy: Comparison of Former Foster Youth (Midwest Study) and Peers (Add Health Study)</a:t>
            </a:r>
            <a:endParaRPr lang="en-US" sz="2400" dirty="0">
              <a:solidFill>
                <a:schemeClr val="bg1"/>
              </a:solidFill>
              <a:effectLst>
                <a:outerShdw blurRad="38100" dist="38100" dir="2700000" algn="tl">
                  <a:srgbClr val="000000">
                    <a:alpha val="43137"/>
                  </a:srgbClr>
                </a:outerShdw>
              </a:effectLst>
              <a:latin typeface="Century Gothic" pitchFamily="34" charset="0"/>
            </a:endParaRPr>
          </a:p>
        </p:txBody>
      </p:sp>
      <p:graphicFrame>
        <p:nvGraphicFramePr>
          <p:cNvPr id="3" name="Chart 2"/>
          <p:cNvGraphicFramePr/>
          <p:nvPr/>
        </p:nvGraphicFramePr>
        <p:xfrm>
          <a:off x="495300" y="1219200"/>
          <a:ext cx="8153400" cy="44196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0" y="6182380"/>
            <a:ext cx="9144000" cy="523220"/>
          </a:xfrm>
          <a:prstGeom prst="rect">
            <a:avLst/>
          </a:prstGeom>
          <a:noFill/>
        </p:spPr>
        <p:txBody>
          <a:bodyPr wrap="square" rtlCol="0" anchor="b">
            <a:spAutoFit/>
          </a:bodyPr>
          <a:lstStyle/>
          <a:p>
            <a:pPr algn="ctr"/>
            <a:r>
              <a:rPr lang="en-US" sz="1400" dirty="0" smtClean="0">
                <a:solidFill>
                  <a:schemeClr val="bg1"/>
                </a:solidFill>
                <a:latin typeface="Century Gothic" pitchFamily="34" charset="0"/>
              </a:rPr>
              <a:t>Courtney, M.E., and </a:t>
            </a:r>
            <a:r>
              <a:rPr lang="en-US" sz="1400" dirty="0" err="1" smtClean="0">
                <a:solidFill>
                  <a:schemeClr val="bg1"/>
                </a:solidFill>
                <a:latin typeface="Century Gothic" pitchFamily="34" charset="0"/>
              </a:rPr>
              <a:t>Dworsky</a:t>
            </a:r>
            <a:r>
              <a:rPr lang="en-US" sz="1400" dirty="0" smtClean="0">
                <a:solidFill>
                  <a:schemeClr val="bg1"/>
                </a:solidFill>
                <a:latin typeface="Century Gothic" pitchFamily="34" charset="0"/>
              </a:rPr>
              <a:t>, A. (2007).  </a:t>
            </a:r>
            <a:r>
              <a:rPr lang="en-US" sz="1400" i="1" dirty="0" smtClean="0">
                <a:solidFill>
                  <a:schemeClr val="bg1"/>
                </a:solidFill>
                <a:latin typeface="Century Gothic" pitchFamily="34" charset="0"/>
              </a:rPr>
              <a:t>Midwest Evaluation of the Adult Functioning of Former Foster Youth: Outcomes at Age 21</a:t>
            </a:r>
            <a:r>
              <a:rPr lang="en-US" sz="1400" dirty="0" smtClean="0">
                <a:solidFill>
                  <a:schemeClr val="bg1"/>
                </a:solidFill>
                <a:latin typeface="Century Gothic" pitchFamily="34" charset="0"/>
              </a:rPr>
              <a:t>. Chicago, IL: Chapin Hall Center for Children.</a:t>
            </a:r>
            <a:endParaRPr lang="en-US" sz="1400" dirty="0">
              <a:solidFill>
                <a:schemeClr val="bg1"/>
              </a:solidFill>
              <a:latin typeface="Century Gothic"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lock"/>
          <p:cNvPicPr>
            <a:picLocks noChangeAspect="1" noChangeArrowheads="1"/>
          </p:cNvPicPr>
          <p:nvPr/>
        </p:nvPicPr>
        <p:blipFill>
          <a:blip r:embed="rId3" cstate="print"/>
          <a:srcRect/>
          <a:stretch>
            <a:fillRect/>
          </a:stretch>
        </p:blipFill>
        <p:spPr bwMode="auto">
          <a:xfrm>
            <a:off x="2657475" y="1514475"/>
            <a:ext cx="3829050" cy="3829050"/>
          </a:xfrm>
          <a:prstGeom prst="rect">
            <a:avLst/>
          </a:prstGeom>
          <a:noFill/>
        </p:spPr>
      </p:pic>
      <p:sp>
        <p:nvSpPr>
          <p:cNvPr id="8" name="TextBox 7"/>
          <p:cNvSpPr txBox="1"/>
          <p:nvPr/>
        </p:nvSpPr>
        <p:spPr>
          <a:xfrm>
            <a:off x="152400" y="83403"/>
            <a:ext cx="6858000" cy="830997"/>
          </a:xfrm>
          <a:prstGeom prst="rect">
            <a:avLst/>
          </a:prstGeom>
          <a:noFill/>
        </p:spPr>
        <p:txBody>
          <a:bodyPr wrap="square" rtlCol="0">
            <a:spAutoFit/>
          </a:bodyPr>
          <a:lstStyle/>
          <a:p>
            <a:r>
              <a:rPr lang="en-US" sz="4800" dirty="0" smtClean="0">
                <a:solidFill>
                  <a:schemeClr val="bg1"/>
                </a:solidFill>
                <a:effectLst>
                  <a:outerShdw blurRad="38100" dist="38100" dir="2700000" algn="tl">
                    <a:srgbClr val="000000">
                      <a:alpha val="43137"/>
                    </a:srgbClr>
                  </a:outerShdw>
                </a:effectLst>
                <a:latin typeface="Century Gothic" pitchFamily="34" charset="0"/>
              </a:rPr>
              <a:t>It Takes TIME . . .</a:t>
            </a:r>
            <a:endParaRPr lang="en-US" sz="4800" dirty="0">
              <a:solidFill>
                <a:schemeClr val="bg1"/>
              </a:solidFill>
              <a:effectLst>
                <a:outerShdw blurRad="38100" dist="38100" dir="2700000" algn="tl">
                  <a:srgbClr val="000000">
                    <a:alpha val="43137"/>
                  </a:srgbClr>
                </a:outerShdw>
              </a:effectLst>
              <a:latin typeface="Century Gothic" pitchFamily="34" charset="0"/>
            </a:endParaRPr>
          </a:p>
        </p:txBody>
      </p:sp>
      <p:sp>
        <p:nvSpPr>
          <p:cNvPr id="9" name="TextBox 8"/>
          <p:cNvSpPr txBox="1"/>
          <p:nvPr/>
        </p:nvSpPr>
        <p:spPr>
          <a:xfrm>
            <a:off x="533400" y="1082933"/>
            <a:ext cx="2438400" cy="1015663"/>
          </a:xfrm>
          <a:prstGeom prst="rect">
            <a:avLst/>
          </a:prstGeom>
          <a:solidFill>
            <a:schemeClr val="bg1"/>
          </a:solidFill>
          <a:ln w="25400">
            <a:solidFill>
              <a:schemeClr val="tx1"/>
            </a:solidFill>
          </a:ln>
        </p:spPr>
        <p:txBody>
          <a:bodyPr wrap="square" rtlCol="0" anchor="ctr">
            <a:spAutoFit/>
          </a:bodyPr>
          <a:lstStyle/>
          <a:p>
            <a:pPr algn="ctr"/>
            <a:r>
              <a:rPr lang="en-US" sz="2400" dirty="0" smtClean="0">
                <a:latin typeface="Century Gothic" pitchFamily="34" charset="0"/>
              </a:rPr>
              <a:t>To Meet Goals </a:t>
            </a:r>
            <a:r>
              <a:rPr lang="en-US" dirty="0" smtClean="0">
                <a:latin typeface="Century Gothic" pitchFamily="34" charset="0"/>
              </a:rPr>
              <a:t>(Education &amp; Employment)</a:t>
            </a:r>
            <a:endParaRPr lang="en-US" dirty="0">
              <a:latin typeface="Century Gothic" pitchFamily="34" charset="0"/>
            </a:endParaRPr>
          </a:p>
        </p:txBody>
      </p:sp>
      <p:sp>
        <p:nvSpPr>
          <p:cNvPr id="10" name="TextBox 9"/>
          <p:cNvSpPr txBox="1"/>
          <p:nvPr/>
        </p:nvSpPr>
        <p:spPr>
          <a:xfrm>
            <a:off x="6019800" y="1219200"/>
            <a:ext cx="2286000" cy="830997"/>
          </a:xfrm>
          <a:prstGeom prst="rect">
            <a:avLst/>
          </a:prstGeom>
          <a:solidFill>
            <a:schemeClr val="bg1"/>
          </a:solidFill>
          <a:ln w="25400">
            <a:solidFill>
              <a:schemeClr val="tx1"/>
            </a:solidFill>
          </a:ln>
        </p:spPr>
        <p:txBody>
          <a:bodyPr wrap="square" rtlCol="0" anchor="ctr">
            <a:spAutoFit/>
          </a:bodyPr>
          <a:lstStyle/>
          <a:p>
            <a:pPr algn="ctr"/>
            <a:r>
              <a:rPr lang="en-US" sz="2400" dirty="0" smtClean="0">
                <a:latin typeface="Century Gothic" pitchFamily="34" charset="0"/>
              </a:rPr>
              <a:t>To Be Independent</a:t>
            </a:r>
            <a:endParaRPr lang="en-US" sz="2400" dirty="0">
              <a:latin typeface="Century Gothic" pitchFamily="34" charset="0"/>
            </a:endParaRPr>
          </a:p>
        </p:txBody>
      </p:sp>
      <p:sp>
        <p:nvSpPr>
          <p:cNvPr id="11" name="TextBox 10"/>
          <p:cNvSpPr txBox="1"/>
          <p:nvPr/>
        </p:nvSpPr>
        <p:spPr>
          <a:xfrm>
            <a:off x="228600" y="5181600"/>
            <a:ext cx="3276600" cy="1384995"/>
          </a:xfrm>
          <a:prstGeom prst="rect">
            <a:avLst/>
          </a:prstGeom>
          <a:solidFill>
            <a:schemeClr val="bg1"/>
          </a:solidFill>
          <a:ln w="25400">
            <a:solidFill>
              <a:schemeClr val="tx1"/>
            </a:solidFill>
          </a:ln>
        </p:spPr>
        <p:txBody>
          <a:bodyPr wrap="square" rtlCol="0" anchor="ctr">
            <a:spAutoFit/>
          </a:bodyPr>
          <a:lstStyle/>
          <a:p>
            <a:pPr algn="ctr"/>
            <a:r>
              <a:rPr lang="en-US" sz="2400" dirty="0" smtClean="0">
                <a:latin typeface="Century Gothic" pitchFamily="34" charset="0"/>
              </a:rPr>
              <a:t>To Successfully Complete Treatment </a:t>
            </a:r>
            <a:r>
              <a:rPr lang="en-US" dirty="0" smtClean="0">
                <a:latin typeface="Century Gothic" pitchFamily="34" charset="0"/>
              </a:rPr>
              <a:t>(Trauma - Mental Health -Substance Abuse)</a:t>
            </a:r>
            <a:endParaRPr lang="en-US" dirty="0">
              <a:latin typeface="Century Gothic" pitchFamily="34" charset="0"/>
            </a:endParaRPr>
          </a:p>
        </p:txBody>
      </p:sp>
      <p:sp>
        <p:nvSpPr>
          <p:cNvPr id="12" name="TextBox 11"/>
          <p:cNvSpPr txBox="1"/>
          <p:nvPr/>
        </p:nvSpPr>
        <p:spPr>
          <a:xfrm>
            <a:off x="5867400" y="4939605"/>
            <a:ext cx="3124200" cy="1384995"/>
          </a:xfrm>
          <a:prstGeom prst="rect">
            <a:avLst/>
          </a:prstGeom>
          <a:solidFill>
            <a:schemeClr val="bg1"/>
          </a:solidFill>
          <a:ln w="25400">
            <a:solidFill>
              <a:schemeClr val="tx1">
                <a:alpha val="64000"/>
              </a:schemeClr>
            </a:solidFill>
          </a:ln>
        </p:spPr>
        <p:txBody>
          <a:bodyPr wrap="square" rtlCol="0" anchor="ctr">
            <a:spAutoFit/>
          </a:bodyPr>
          <a:lstStyle/>
          <a:p>
            <a:pPr algn="ctr"/>
            <a:r>
              <a:rPr lang="en-US" sz="2400" dirty="0" smtClean="0">
                <a:latin typeface="Century Gothic" pitchFamily="34" charset="0"/>
              </a:rPr>
              <a:t>To Achieve Permanency </a:t>
            </a:r>
            <a:r>
              <a:rPr lang="en-US" dirty="0" smtClean="0">
                <a:latin typeface="Century Gothic" pitchFamily="34" charset="0"/>
              </a:rPr>
              <a:t>(Supportive Connections &amp; Legal Permanence)</a:t>
            </a:r>
            <a:endParaRPr lang="en-US" dirty="0">
              <a:latin typeface="Century Gothic"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1318</TotalTime>
  <Words>1384</Words>
  <Application>Microsoft Office PowerPoint</Application>
  <PresentationFormat>On-screen Show (4:3)</PresentationFormat>
  <Paragraphs>187</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Slide 2</vt:lpstr>
      <vt:lpstr>Slide 3</vt:lpstr>
      <vt:lpstr>Slide 4</vt:lpstr>
      <vt:lpstr>National Education Outcomes: Highest Completed Grade – Comparison of Former Foster Youth (Midwest Study) and Peers (Add Health Study)</vt:lpstr>
      <vt:lpstr>High School Graduation Outcomes in Colorado</vt:lpstr>
      <vt:lpstr>National Outcomes on Criminal Justice System Involvement: Comparison by Gender of Former Foster Youth (Midwest Study) and Peers (Add Health Study)</vt:lpstr>
      <vt:lpstr>National Outcomes on Pregnancy: Comparison of Former Foster Youth (Midwest Study) and Peers (Add Health Study)</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Betsy Fordyce</dc:creator>
  <cp:lastModifiedBy>Tess Downer</cp:lastModifiedBy>
  <cp:revision>78</cp:revision>
  <dcterms:created xsi:type="dcterms:W3CDTF">2015-02-08T20:47:51Z</dcterms:created>
  <dcterms:modified xsi:type="dcterms:W3CDTF">2015-02-09T17:37:49Z</dcterms:modified>
</cp:coreProperties>
</file>