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1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5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95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8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" name="Group 25"/>
          <p:cNvGrpSpPr/>
          <p:nvPr/>
        </p:nvGrpSpPr>
        <p:grpSpPr>
          <a:xfrm>
            <a:off x="-6097" y="0"/>
            <a:ext cx="9156193" cy="1597153"/>
            <a:chOff x="0" y="0"/>
            <a:chExt cx="9156192" cy="1597152"/>
          </a:xfrm>
        </p:grpSpPr>
        <p:pic>
          <p:nvPicPr>
            <p:cNvPr id="20" name="09_CASA_409_HI.jpg" descr="09_CASA_409_HI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32560" y="0"/>
              <a:ext cx="1727984" cy="1501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CASA_SiderBar.jpg" descr="CASA_SiderBar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96" y="428"/>
              <a:ext cx="2459183" cy="15236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254I8634.jpg" descr="254I8634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162461" y="0"/>
              <a:ext cx="2078182" cy="15245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" name="254I8850.jpg" descr="254I8850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172754" y="0"/>
              <a:ext cx="2975958" cy="15245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" name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1450848"/>
              <a:ext cx="9156193" cy="1463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254I8142.jpg" descr="254I814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9825" y="1587"/>
            <a:ext cx="1765300" cy="1597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254I8297.jpg" descr="254I829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75125" y="0"/>
            <a:ext cx="2085975" cy="153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254I8395.jpg" descr="254I839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3162" y="0"/>
            <a:ext cx="2922588" cy="153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CASA_SiderBar.jpg" descr="CASA_SiderBar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2470150" cy="153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6350" y="1457325"/>
            <a:ext cx="9199563" cy="152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" name="Group 50"/>
          <p:cNvGrpSpPr/>
          <p:nvPr/>
        </p:nvGrpSpPr>
        <p:grpSpPr>
          <a:xfrm>
            <a:off x="0" y="-6097"/>
            <a:ext cx="2548129" cy="6894577"/>
            <a:chOff x="0" y="0"/>
            <a:chExt cx="2548128" cy="6894576"/>
          </a:xfrm>
        </p:grpSpPr>
        <p:pic>
          <p:nvPicPr>
            <p:cNvPr id="47" name="CASA_SiderBar.jpg" descr="CASA_SiderBar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63" y="6096"/>
              <a:ext cx="2373578" cy="688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254I9679.jpg" descr="254I9679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382508"/>
              <a:ext cx="2375305" cy="45069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71344" y="0"/>
              <a:ext cx="176785" cy="6894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CASA_SiderBar.jpg" descr="CASA_SiderBa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2365376" cy="685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254I9914.jpg" descr="254I991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7" y="2947987"/>
            <a:ext cx="2495551" cy="3919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9025" y="-6350"/>
            <a:ext cx="176213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CASA_SiderBar.jpg" descr="CASA_SiderBa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2365376" cy="685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254I9588.jpg" descr="254I958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297112"/>
            <a:ext cx="2427288" cy="456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9025" y="-6350"/>
            <a:ext cx="176213" cy="68707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asa_v_redblue_R_alt_rgb.jpg" descr="casa_v_redblue_R_alt_rgb.jpg"/>
          <p:cNvPicPr>
            <a:picLocks noChangeAspect="1"/>
          </p:cNvPicPr>
          <p:nvPr/>
        </p:nvPicPr>
        <p:blipFill>
          <a:blip r:embed="rId2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sa_v_redblue_R_alt_rgb.jpg" descr="casa_v_redblue_R_alt_rgb.jpg"/>
          <p:cNvPicPr>
            <a:picLocks noChangeAspect="1"/>
          </p:cNvPicPr>
          <p:nvPr/>
        </p:nvPicPr>
        <p:blipFill>
          <a:blip r:embed="rId9">
            <a:extLst/>
          </a:blip>
          <a:srcRect r="17771" b="17105"/>
          <a:stretch>
            <a:fillRect/>
          </a:stretch>
        </p:blipFill>
        <p:spPr>
          <a:xfrm>
            <a:off x="7772400" y="5700712"/>
            <a:ext cx="1057275" cy="9112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669925" y="4337050"/>
            <a:ext cx="7967663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800" b="1">
                <a:solidFill>
                  <a:srgbClr val="FF0000"/>
                </a:solidFill>
              </a:defRPr>
            </a:pPr>
            <a:r>
              <a:t>COURT APPOINTED SPECIAL ADVOCATES</a:t>
            </a:r>
          </a:p>
          <a:p>
            <a:pPr>
              <a:defRPr sz="2400" b="1">
                <a:solidFill>
                  <a:srgbClr val="254061"/>
                </a:solidFill>
              </a:defRPr>
            </a:pPr>
            <a:r>
              <a:t>A CHILD’S LIFE LIFTED </a:t>
            </a:r>
          </a:p>
        </p:txBody>
      </p:sp>
      <p:pic>
        <p:nvPicPr>
          <p:cNvPr id="91" name="image.jpeg"/>
          <p:cNvPicPr>
            <a:picLocks noChangeAspect="1"/>
          </p:cNvPicPr>
          <p:nvPr/>
        </p:nvPicPr>
        <p:blipFill>
          <a:blip r:embed="rId2">
            <a:extLst/>
          </a:blip>
          <a:srcRect r="7771"/>
          <a:stretch>
            <a:fillRect/>
          </a:stretch>
        </p:blipFill>
        <p:spPr>
          <a:xfrm>
            <a:off x="-53975" y="-42863"/>
            <a:ext cx="9296400" cy="377983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657982" y="5977254"/>
            <a:ext cx="338178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CASA Day at the Capitol - 2017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lide 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" y="-66086"/>
            <a:ext cx="4914176" cy="3685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lide 10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4161" y="3612896"/>
            <a:ext cx="4964068" cy="33042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140930" y="1704975"/>
            <a:ext cx="3470848" cy="1261882"/>
          </a:xfrm>
          <a:prstGeom prst="rect">
            <a:avLst/>
          </a:prstGeom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spc="0" normalizeH="0" dirty="0">
                <a:ln>
                  <a:noFill/>
                </a:ln>
                <a:solidFill>
                  <a:srgbClr val="ED2500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The Story of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spc="0" normalizeH="0" dirty="0">
                <a:ln>
                  <a:noFill/>
                </a:ln>
                <a:solidFill>
                  <a:srgbClr val="ED2500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Millie Miracle</a:t>
            </a:r>
            <a:endParaRPr kumimoji="0" lang="en-US" sz="3800" b="1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381" y="1704975"/>
            <a:ext cx="2743200" cy="584773"/>
          </a:xfrm>
          <a:prstGeom prst="rect">
            <a:avLst/>
          </a:prstGeom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spc="0" normalizeH="0">
              <a:ln>
                <a:noFill/>
              </a:ln>
              <a:solidFill>
                <a:srgbClr val="1F497D"/>
              </a:solidFill>
              <a:effectLst/>
              <a:uFillTx/>
              <a:latin typeface="Calibri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lide 10.jpg" descr="Slide 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075"/>
            <a:ext cx="3470275" cy="4621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lide 10b.jpg" descr="Slide 1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163" y="1743138"/>
            <a:ext cx="3350957" cy="50370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941379" y="142875"/>
            <a:ext cx="3470848" cy="1261882"/>
          </a:xfrm>
          <a:prstGeom prst="rect">
            <a:avLst/>
          </a:prstGeom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spc="0" normalizeH="0" dirty="0">
                <a:ln>
                  <a:noFill/>
                </a:ln>
                <a:solidFill>
                  <a:srgbClr val="ED2500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The Story of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800" b="1" spc="0" normalizeH="0" dirty="0">
                <a:ln>
                  <a:noFill/>
                </a:ln>
                <a:solidFill>
                  <a:srgbClr val="ED2500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Poppy Faith</a:t>
            </a:r>
            <a:endParaRPr kumimoji="0" lang="en-US" sz="3800" b="1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381" y="1704975"/>
            <a:ext cx="2743200" cy="584773"/>
          </a:xfrm>
          <a:prstGeom prst="rect">
            <a:avLst/>
          </a:prstGeom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spc="0" normalizeH="0">
              <a:ln>
                <a:noFill/>
              </a:ln>
              <a:solidFill>
                <a:srgbClr val="1F497D"/>
              </a:solidFill>
              <a:effectLst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370" y="4810125"/>
            <a:ext cx="3223260" cy="1661991"/>
          </a:xfrm>
          <a:prstGeom prst="rect">
            <a:avLst/>
          </a:prstGeom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spc="0" normalizeH="0" dirty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How Our CASA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spc="0" normalizeH="0" dirty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Advocate Made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spc="0" normalizeH="0" dirty="0">
                <a:ln>
                  <a:noFill/>
                </a:ln>
                <a:solidFill>
                  <a:srgbClr val="1F497D"/>
                </a:solidFill>
                <a:effectLst/>
                <a:uFillTx/>
                <a:latin typeface="Calibri"/>
                <a:ea typeface="+mn-ea"/>
                <a:cs typeface="+mn-cs"/>
                <a:sym typeface="Calibri"/>
              </a:rPr>
              <a:t>The Difference</a:t>
            </a:r>
          </a:p>
        </p:txBody>
      </p:sp>
    </p:spTree>
    <p:extLst>
      <p:ext uri="{BB962C8B-B14F-4D97-AF65-F5344CB8AC3E}">
        <p14:creationId xmlns:p14="http://schemas.microsoft.com/office/powerpoint/2010/main" val="42126530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336296" y="190500"/>
            <a:ext cx="656583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>
                <a:latin typeface="Calibri"/>
              </a:rPr>
              <a:t>Saying Goodbye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864468" y="1713886"/>
            <a:ext cx="296991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9" name="Slide 9.jpg" descr="Slide 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30" y="903376"/>
            <a:ext cx="7040879" cy="4704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747176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99250" y="0"/>
            <a:ext cx="49339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>
                <a:latin typeface="Calibri"/>
              </a:rPr>
              <a:t>Our Adoption Day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644965" y="5188718"/>
            <a:ext cx="31622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endParaRPr dirty="0">
              <a:latin typeface="Calibri"/>
            </a:endParaRPr>
          </a:p>
        </p:txBody>
      </p:sp>
      <p:pic>
        <p:nvPicPr>
          <p:cNvPr id="119" name="Slide 9.jpg" descr="Slide 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2" y="748602"/>
            <a:ext cx="7356349" cy="489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751463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99250" y="0"/>
            <a:ext cx="49339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>
                <a:latin typeface="Calibri"/>
              </a:rPr>
              <a:t>Our Adoption Day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644965" y="5188718"/>
            <a:ext cx="31622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endParaRPr dirty="0">
              <a:latin typeface="Calibri"/>
            </a:endParaRPr>
          </a:p>
        </p:txBody>
      </p:sp>
      <p:pic>
        <p:nvPicPr>
          <p:cNvPr id="119" name="Slide 9.jpg" descr="Slide 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72" y="748602"/>
            <a:ext cx="7106088" cy="489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234824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99250" y="0"/>
            <a:ext cx="49339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>
                <a:latin typeface="Calibri"/>
              </a:rPr>
              <a:t>Our Adoption Day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644965" y="5188718"/>
            <a:ext cx="31622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endParaRPr dirty="0">
              <a:latin typeface="Calibri"/>
            </a:endParaRPr>
          </a:p>
        </p:txBody>
      </p:sp>
      <p:pic>
        <p:nvPicPr>
          <p:cNvPr id="119" name="Slide 9.jpg" descr="Slide 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70" y="752475"/>
            <a:ext cx="4317429" cy="59081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858062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999250" y="0"/>
            <a:ext cx="49339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>
                <a:latin typeface="Calibri"/>
              </a:rPr>
              <a:t>Our Adoption Day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3644965" y="5188718"/>
            <a:ext cx="316223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endParaRPr dirty="0">
              <a:latin typeface="Calibri"/>
            </a:endParaRPr>
          </a:p>
        </p:txBody>
      </p:sp>
      <p:pic>
        <p:nvPicPr>
          <p:cNvPr id="119" name="Slide 9.jpg" descr="Slide 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840" y="748602"/>
            <a:ext cx="7149352" cy="4892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093355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.png"/>
          <p:cNvPicPr>
            <a:picLocks noChangeAspect="1"/>
          </p:cNvPicPr>
          <p:nvPr/>
        </p:nvPicPr>
        <p:blipFill>
          <a:blip r:embed="rId2">
            <a:extLst/>
          </a:blip>
          <a:srcRect l="35775" t="60693" r="31655" b="17739"/>
          <a:stretch>
            <a:fillRect/>
          </a:stretch>
        </p:blipFill>
        <p:spPr>
          <a:xfrm>
            <a:off x="1392237" y="3403599"/>
            <a:ext cx="6288089" cy="260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.jpeg"/>
          <p:cNvPicPr>
            <a:picLocks noChangeAspect="1"/>
          </p:cNvPicPr>
          <p:nvPr/>
        </p:nvPicPr>
        <p:blipFill>
          <a:blip r:embed="rId3">
            <a:extLst/>
          </a:blip>
          <a:srcRect t="19000" b="26536"/>
          <a:stretch>
            <a:fillRect/>
          </a:stretch>
        </p:blipFill>
        <p:spPr>
          <a:xfrm>
            <a:off x="0" y="-1"/>
            <a:ext cx="9144000" cy="3319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825" y="2251075"/>
            <a:ext cx="6302375" cy="3854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1138" y="-14288"/>
            <a:ext cx="9404351" cy="508635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232568" y="5229225"/>
            <a:ext cx="8678864" cy="140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900"/>
              </a:spcBef>
              <a:defRPr sz="4000" b="1">
                <a:solidFill>
                  <a:srgbClr val="1F497D"/>
                </a:solidFill>
              </a:defRPr>
            </a:pPr>
            <a:r>
              <a:t>Hundreds of local children </a:t>
            </a:r>
          </a:p>
          <a:p>
            <a:pPr>
              <a:spcBef>
                <a:spcPts val="900"/>
              </a:spcBef>
              <a:defRPr sz="4000" b="1">
                <a:solidFill>
                  <a:srgbClr val="1F497D"/>
                </a:solidFill>
              </a:defRPr>
            </a:pPr>
            <a:r>
              <a:t>need a CASA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7469187" y="5270500"/>
            <a:ext cx="1420813" cy="146843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3" name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4294967295"/>
          </p:nvPr>
        </p:nvSpPr>
        <p:spPr>
          <a:xfrm>
            <a:off x="2819400" y="436562"/>
            <a:ext cx="6019800" cy="630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defTabSz="329184">
              <a:spcBef>
                <a:spcPts val="0"/>
              </a:spcBef>
              <a:buSzTx/>
              <a:buNone/>
              <a:defRPr sz="2016" b="1">
                <a:solidFill>
                  <a:srgbClr val="FF0000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A child with a volunteer is more likely to find a safe, permanent home;</a:t>
            </a:r>
          </a:p>
        </p:txBody>
      </p:sp>
      <p:sp>
        <p:nvSpPr>
          <p:cNvPr id="106" name="Shape 106"/>
          <p:cNvSpPr/>
          <p:nvPr/>
        </p:nvSpPr>
        <p:spPr>
          <a:xfrm>
            <a:off x="2819400" y="2068512"/>
            <a:ext cx="6019800" cy="3359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1F497D"/>
                </a:solidFill>
              </a:defRPr>
            </a:pPr>
            <a:r>
              <a:t>More likely to be adopted.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1F497D"/>
                </a:solidFill>
              </a:defRPr>
            </a:pPr>
            <a:r>
              <a:t>Half as likely to re-enter foster care.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1F497D"/>
                </a:solidFill>
              </a:defRPr>
            </a:pPr>
            <a:r>
              <a:t>Substantially less likely to spend time in long-term foster care.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1F497D"/>
                </a:solidFill>
              </a:defRPr>
            </a:pPr>
            <a:r>
              <a:t>More Likely to have a plan for permanency, especially children of color.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/>
              <a:buChar char="•"/>
              <a:defRPr sz="2000" b="1">
                <a:solidFill>
                  <a:srgbClr val="1F497D"/>
                </a:solidFill>
              </a:defRPr>
            </a:pPr>
            <a:r>
              <a:t>CASA costs approx. $1,700/child/yr.</a:t>
            </a:r>
          </a:p>
          <a:p>
            <a:pPr marL="342900" indent="-342900">
              <a:lnSpc>
                <a:spcPct val="150000"/>
              </a:lnSpc>
              <a:defRPr sz="2000" b="1">
                <a:solidFill>
                  <a:srgbClr val="1F497D"/>
                </a:solidFill>
              </a:defRPr>
            </a:pPr>
            <a:r>
              <a:t>      Foster care costs approx. $26,000/child/yr.  </a:t>
            </a:r>
          </a:p>
        </p:txBody>
      </p:sp>
      <p:pic>
        <p:nvPicPr>
          <p:cNvPr id="107" name="image.jpg"/>
          <p:cNvPicPr>
            <a:picLocks noChangeAspect="1"/>
          </p:cNvPicPr>
          <p:nvPr/>
        </p:nvPicPr>
        <p:blipFill>
          <a:blip r:embed="rId2">
            <a:extLst/>
          </a:blip>
          <a:srcRect l="45419" r="20237"/>
          <a:stretch>
            <a:fillRect/>
          </a:stretch>
        </p:blipFill>
        <p:spPr>
          <a:xfrm>
            <a:off x="0" y="2378075"/>
            <a:ext cx="2363788" cy="4575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body" sz="quarter" idx="4294967295"/>
          </p:nvPr>
        </p:nvSpPr>
        <p:spPr>
          <a:xfrm>
            <a:off x="795337" y="2225675"/>
            <a:ext cx="7575551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0" indent="0" defTabSz="384047">
              <a:spcBef>
                <a:spcPts val="0"/>
              </a:spcBef>
              <a:buSzTx/>
              <a:buNone/>
              <a:defRPr sz="2520" b="1">
                <a:solidFill>
                  <a:srgbClr val="FF0000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r>
              <a:t>Children with CASA volunteers do better in school.</a:t>
            </a:r>
          </a:p>
        </p:txBody>
      </p:sp>
      <p:sp>
        <p:nvSpPr>
          <p:cNvPr id="110" name="Shape 110"/>
          <p:cNvSpPr/>
          <p:nvPr/>
        </p:nvSpPr>
        <p:spPr>
          <a:xfrm>
            <a:off x="795337" y="3348037"/>
            <a:ext cx="7213601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indent="-457200">
              <a:buSzPct val="100000"/>
              <a:buFont typeface="Arial"/>
              <a:buChar char="•"/>
              <a:defRPr sz="2800" b="1">
                <a:solidFill>
                  <a:srgbClr val="1F497D"/>
                </a:solidFill>
              </a:defRPr>
            </a:pPr>
            <a:r>
              <a:t>Four times more likely to graduate from HS.</a:t>
            </a:r>
          </a:p>
          <a:p>
            <a:pPr marL="457200" indent="-457200">
              <a:buSzPct val="100000"/>
              <a:buFont typeface="Arial"/>
              <a:buChar char="•"/>
              <a:defRPr sz="2800" b="1">
                <a:solidFill>
                  <a:srgbClr val="1F497D"/>
                </a:solidFill>
              </a:defRPr>
            </a:pPr>
            <a:r>
              <a:t>More likely to pass all courses.</a:t>
            </a:r>
          </a:p>
          <a:p>
            <a:pPr marL="457200" indent="-457200">
              <a:buSzPct val="100000"/>
              <a:buFont typeface="Arial"/>
              <a:buChar char="•"/>
              <a:defRPr sz="2800" b="1">
                <a:solidFill>
                  <a:srgbClr val="1F497D"/>
                </a:solidFill>
              </a:defRPr>
            </a:pPr>
            <a:r>
              <a:t>Less likely to have poor conduct in school.</a:t>
            </a:r>
          </a:p>
          <a:p>
            <a:pPr marL="457200" indent="-457200">
              <a:buSzPct val="100000"/>
              <a:buFont typeface="Arial"/>
              <a:buChar char="•"/>
              <a:defRPr sz="2800" b="1">
                <a:solidFill>
                  <a:srgbClr val="1F497D"/>
                </a:solidFill>
              </a:defRPr>
            </a:pPr>
            <a:r>
              <a:t>Less likely to be expelled.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body" sz="quarter" idx="4294967295"/>
          </p:nvPr>
        </p:nvSpPr>
        <p:spPr>
          <a:xfrm>
            <a:off x="2779712" y="1339850"/>
            <a:ext cx="7573963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indent="0" defTabSz="384047">
              <a:spcBef>
                <a:spcPts val="0"/>
              </a:spcBef>
              <a:buSzTx/>
              <a:buNone/>
              <a:defRPr sz="2520" b="1">
                <a:solidFill>
                  <a:srgbClr val="FF0000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Children with CASA volunteers </a:t>
            </a:r>
          </a:p>
          <a:p>
            <a:pPr marL="0" indent="0" defTabSz="384047">
              <a:spcBef>
                <a:spcPts val="0"/>
              </a:spcBef>
              <a:buSzTx/>
              <a:buNone/>
              <a:defRPr sz="2520" b="1">
                <a:solidFill>
                  <a:srgbClr val="FF0000"/>
                </a:solidFill>
                <a:latin typeface="News Gothic MT"/>
                <a:ea typeface="News Gothic MT"/>
                <a:cs typeface="News Gothic MT"/>
                <a:sym typeface="News Gothic MT"/>
              </a:defRPr>
            </a:pPr>
            <a:r>
              <a:t>do better on 9 protective factors:</a:t>
            </a:r>
          </a:p>
        </p:txBody>
      </p:sp>
      <p:sp>
        <p:nvSpPr>
          <p:cNvPr id="113" name="Shape 113"/>
          <p:cNvSpPr/>
          <p:nvPr/>
        </p:nvSpPr>
        <p:spPr>
          <a:xfrm>
            <a:off x="3009900" y="2579687"/>
            <a:ext cx="6983413" cy="297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Neighborhood resources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interested adults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sense of acceptance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controls against deviant behavior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models of conventional behavior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positive attitude towards the future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valuing achievement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ability to work with others</a:t>
            </a:r>
          </a:p>
          <a:p>
            <a:pPr marL="457200" indent="-457200">
              <a:buSzPct val="100000"/>
              <a:buAutoNum type="arabicPeriod"/>
              <a:defRPr sz="2200" b="1">
                <a:solidFill>
                  <a:srgbClr val="1F497D"/>
                </a:solidFill>
              </a:defRPr>
            </a:pPr>
            <a:r>
              <a:t>ability to work out conflicts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370387" y="355600"/>
            <a:ext cx="493395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 algn="ctr">
              <a:defRPr sz="4000" b="1">
                <a:solidFill>
                  <a:srgbClr val="ED2500"/>
                </a:solidFill>
              </a:defRPr>
            </a:lvl1pPr>
          </a:lstStyle>
          <a:p>
            <a:r>
              <a:rPr dirty="0"/>
              <a:t>A Focus on CASA</a:t>
            </a:r>
          </a:p>
        </p:txBody>
      </p:sp>
      <p:pic>
        <p:nvPicPr>
          <p:cNvPr id="116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1587" y="1725612"/>
            <a:ext cx="652463" cy="2401888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7766050" y="5462587"/>
            <a:ext cx="1349375" cy="129698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5492105" y="1738630"/>
            <a:ext cx="2969915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spAutoFit/>
          </a:bodyPr>
          <a:lstStyle>
            <a:lvl1pPr>
              <a:spcBef>
                <a:spcPts val="700"/>
              </a:spcBef>
              <a:defRPr sz="3200" b="1">
                <a:solidFill>
                  <a:srgbClr val="1F497D"/>
                </a:solidFill>
              </a:defRPr>
            </a:lvl1pPr>
          </a:lstStyle>
          <a:p>
            <a:r>
              <a:rPr dirty="0"/>
              <a:t>Our Story: Humanizing how children of abuse &amp; neglect come into the system.</a:t>
            </a:r>
          </a:p>
        </p:txBody>
      </p:sp>
      <p:pic>
        <p:nvPicPr>
          <p:cNvPr id="119" name="Slide 9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938" y="0"/>
            <a:ext cx="457200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CASA-logo-colo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11128" y="5642768"/>
            <a:ext cx="757619" cy="91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IamforthechildTemplate">
  <a:themeElements>
    <a:clrScheme name="Iamforthechild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amforthechild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amforthechild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amforthechildTemplate">
  <a:themeElements>
    <a:clrScheme name="Iamforthechild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amforthechildTemplat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Iamforthechild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16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IamforthechildTemplate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2017-03-20T14:32:21Z</dcterms:modified>
</cp:coreProperties>
</file>